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8"/>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Arimo" charset="1" panose="020B0604020202020204"/>
      <p:regular r:id="rId21"/>
    </p:embeddedFont>
    <p:embeddedFont>
      <p:font typeface="Source Han Sans JP Bold" charset="1" panose="020B0800000000000000"/>
      <p:regular r:id="rId22"/>
    </p:embeddedFont>
    <p:embeddedFont>
      <p:font typeface="Source Han Sans JP" charset="1" panose="020B0400000000000000"/>
      <p:regular r:id="rId24"/>
    </p:embeddedFont>
    <p:embeddedFont>
      <p:font typeface="Arimo Bold" charset="1" panose="020B0704020202020204"/>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notesMasters/notesMaster1.xml" Type="http://schemas.openxmlformats.org/officeDocument/2006/relationships/notesMaster"/><Relationship Id="rId19" Target="theme/theme2.xml" Type="http://schemas.openxmlformats.org/officeDocument/2006/relationships/theme"/><Relationship Id="rId2" Target="presProps.xml" Type="http://schemas.openxmlformats.org/officeDocument/2006/relationships/presProps"/><Relationship Id="rId20" Target="notesSlides/notesSlide1.xml" Type="http://schemas.openxmlformats.org/officeDocument/2006/relationships/notesSlide"/><Relationship Id="rId21" Target="fonts/font21.fntdata" Type="http://schemas.openxmlformats.org/officeDocument/2006/relationships/font"/><Relationship Id="rId22" Target="fonts/font22.fntdata" Type="http://schemas.openxmlformats.org/officeDocument/2006/relationships/font"/><Relationship Id="rId23" Target="notesSlides/notesSlide2.xml" Type="http://schemas.openxmlformats.org/officeDocument/2006/relationships/notesSlide"/><Relationship Id="rId24" Target="fonts/font24.fntdata" Type="http://schemas.openxmlformats.org/officeDocument/2006/relationships/font"/><Relationship Id="rId25" Target="notesSlides/notesSlide3.xml" Type="http://schemas.openxmlformats.org/officeDocument/2006/relationships/notesSlide"/><Relationship Id="rId26" Target="notesSlides/notesSlide4.xml" Type="http://schemas.openxmlformats.org/officeDocument/2006/relationships/notesSlide"/><Relationship Id="rId27" Target="notesSlides/notesSlide5.xml" Type="http://schemas.openxmlformats.org/officeDocument/2006/relationships/notesSlide"/><Relationship Id="rId28" Target="notesSlides/notesSlide6.xml" Type="http://schemas.openxmlformats.org/officeDocument/2006/relationships/notesSlide"/><Relationship Id="rId29" Target="notesSlides/notesSlide7.xml" Type="http://schemas.openxmlformats.org/officeDocument/2006/relationships/notesSlide"/><Relationship Id="rId3" Target="viewProps.xml" Type="http://schemas.openxmlformats.org/officeDocument/2006/relationships/viewProps"/><Relationship Id="rId30" Target="fonts/font30.fntdata" Type="http://schemas.openxmlformats.org/officeDocument/2006/relationships/font"/><Relationship Id="rId31" Target="notesSlides/notesSlide8.xml" Type="http://schemas.openxmlformats.org/officeDocument/2006/relationships/notesSlide"/><Relationship Id="rId32" Target="notesSlides/notesSlide9.xml" Type="http://schemas.openxmlformats.org/officeDocument/2006/relationships/notesSlide"/><Relationship Id="rId33" Target="notesSlides/notesSlide10.xml" Type="http://schemas.openxmlformats.org/officeDocument/2006/relationships/notesSlide"/><Relationship Id="rId34" Target="notesSlides/notesSlide11.xml" Type="http://schemas.openxmlformats.org/officeDocument/2006/relationships/notesSlide"/><Relationship Id="rId35" Target="notesSlides/notesSlide12.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https://arxiv.org/abs/1809.01286" TargetMode="External" Type="http://schemas.openxmlformats.org/officeDocument/2006/relationships/hyperlink"/><Relationship Id="rId4" Target="https://aclanthology.org/2020.acl-main.436/" TargetMode="External" Type="http://schemas.openxmlformats.org/officeDocument/2006/relationships/hyperlink"/></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4.png" Type="http://schemas.openxmlformats.org/officeDocument/2006/relationships/imag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1540184"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sp>
        <p:nvSpPr>
          <p:cNvPr name="TextBox 4" id="4"/>
          <p:cNvSpPr txBox="true"/>
          <p:nvPr/>
        </p:nvSpPr>
        <p:spPr>
          <a:xfrm rot="0">
            <a:off x="469974" y="1925191"/>
            <a:ext cx="16433899" cy="973633"/>
          </a:xfrm>
          <a:prstGeom prst="rect">
            <a:avLst/>
          </a:prstGeom>
        </p:spPr>
        <p:txBody>
          <a:bodyPr anchor="t" rtlCol="false" tIns="0" lIns="0" bIns="0" rIns="0">
            <a:spAutoFit/>
          </a:bodyPr>
          <a:lstStyle/>
          <a:p>
            <a:pPr algn="ctr">
              <a:lnSpc>
                <a:spcPts val="7590"/>
              </a:lnSpc>
            </a:pPr>
            <a:r>
              <a:rPr lang="en-US" sz="6089">
                <a:solidFill>
                  <a:srgbClr val="201B18"/>
                </a:solidFill>
                <a:latin typeface="Arimo"/>
                <a:ea typeface="Arimo"/>
                <a:cs typeface="Arimo"/>
                <a:sym typeface="Arimo"/>
              </a:rPr>
              <a:t>INFOTRUST</a:t>
            </a:r>
          </a:p>
        </p:txBody>
      </p:sp>
      <p:sp>
        <p:nvSpPr>
          <p:cNvPr name="TextBox 5" id="5"/>
          <p:cNvSpPr txBox="true"/>
          <p:nvPr/>
        </p:nvSpPr>
        <p:spPr>
          <a:xfrm rot="0">
            <a:off x="4463407" y="3175049"/>
            <a:ext cx="16433899" cy="476567"/>
          </a:xfrm>
          <a:prstGeom prst="rect">
            <a:avLst/>
          </a:prstGeom>
        </p:spPr>
        <p:txBody>
          <a:bodyPr anchor="t" rtlCol="false" tIns="0" lIns="0" bIns="0" rIns="0">
            <a:spAutoFit/>
          </a:bodyPr>
          <a:lstStyle/>
          <a:p>
            <a:pPr algn="ctr">
              <a:lnSpc>
                <a:spcPts val="3687"/>
              </a:lnSpc>
            </a:pPr>
            <a:r>
              <a:rPr lang="en-US" sz="2950">
                <a:solidFill>
                  <a:srgbClr val="201B18"/>
                </a:solidFill>
                <a:latin typeface="Arimo"/>
                <a:ea typeface="Arimo"/>
                <a:cs typeface="Arimo"/>
                <a:sym typeface="Arimo"/>
              </a:rPr>
              <a:t>~</a:t>
            </a:r>
            <a:r>
              <a:rPr lang="en-US" sz="2950">
                <a:solidFill>
                  <a:srgbClr val="201B18"/>
                </a:solidFill>
                <a:latin typeface="Arimo"/>
                <a:ea typeface="Arimo"/>
                <a:cs typeface="Arimo"/>
                <a:sym typeface="Arimo"/>
              </a:rPr>
              <a:t>Deep Learning &amp; NLP for News Credibility Analysis</a:t>
            </a:r>
          </a:p>
        </p:txBody>
      </p:sp>
      <p:sp>
        <p:nvSpPr>
          <p:cNvPr name="TextBox 6" id="6"/>
          <p:cNvSpPr txBox="true"/>
          <p:nvPr/>
        </p:nvSpPr>
        <p:spPr>
          <a:xfrm rot="0">
            <a:off x="1252662" y="3908791"/>
            <a:ext cx="16433899" cy="592137"/>
          </a:xfrm>
          <a:prstGeom prst="rect">
            <a:avLst/>
          </a:prstGeom>
        </p:spPr>
        <p:txBody>
          <a:bodyPr anchor="t" rtlCol="false" tIns="0" lIns="0" bIns="0" rIns="0">
            <a:spAutoFit/>
          </a:bodyPr>
          <a:lstStyle/>
          <a:p>
            <a:pPr algn="ctr">
              <a:lnSpc>
                <a:spcPts val="4562"/>
              </a:lnSpc>
            </a:pPr>
            <a:r>
              <a:rPr lang="en-US" sz="3625">
                <a:solidFill>
                  <a:srgbClr val="201B18"/>
                </a:solidFill>
                <a:latin typeface="Arimo"/>
                <a:ea typeface="Arimo"/>
                <a:cs typeface="Arimo"/>
                <a:sym typeface="Arimo"/>
              </a:rPr>
              <a:t>A Multi-Dataset Framework for Mis</a:t>
            </a:r>
            <a:r>
              <a:rPr lang="en-US" sz="3625">
                <a:solidFill>
                  <a:srgbClr val="504C49"/>
                </a:solidFill>
                <a:latin typeface="Arimo"/>
                <a:ea typeface="Arimo"/>
                <a:cs typeface="Arimo"/>
                <a:sym typeface="Arimo"/>
              </a:rPr>
              <a:t>information &amp; Trustworthiness Evaluation</a:t>
            </a:r>
          </a:p>
        </p:txBody>
      </p:sp>
      <p:sp>
        <p:nvSpPr>
          <p:cNvPr name="TextBox 7" id="7"/>
          <p:cNvSpPr txBox="true"/>
          <p:nvPr/>
        </p:nvSpPr>
        <p:spPr>
          <a:xfrm rot="0">
            <a:off x="1028700" y="7308441"/>
            <a:ext cx="16433899" cy="391686"/>
          </a:xfrm>
          <a:prstGeom prst="rect">
            <a:avLst/>
          </a:prstGeom>
        </p:spPr>
        <p:txBody>
          <a:bodyPr anchor="t" rtlCol="false" tIns="0" lIns="0" bIns="0" rIns="0">
            <a:spAutoFit/>
          </a:bodyPr>
          <a:lstStyle/>
          <a:p>
            <a:pPr algn="l">
              <a:lnSpc>
                <a:spcPts val="3350"/>
              </a:lnSpc>
            </a:pPr>
            <a:r>
              <a:rPr lang="en-US" sz="2112" b="true">
                <a:solidFill>
                  <a:srgbClr val="000000"/>
                </a:solidFill>
                <a:latin typeface="Source Han Sans JP Bold"/>
                <a:ea typeface="Source Han Sans JP Bold"/>
                <a:cs typeface="Source Han Sans JP Bold"/>
                <a:sym typeface="Source Han Sans JP Bold"/>
              </a:rPr>
              <a:t>      </a:t>
            </a:r>
            <a:r>
              <a:rPr lang="en-US" sz="2112" b="true">
                <a:solidFill>
                  <a:srgbClr val="000000"/>
                </a:solidFill>
                <a:latin typeface="Source Han Sans JP Bold"/>
                <a:ea typeface="Source Han Sans JP Bold"/>
                <a:cs typeface="Source Han Sans JP Bold"/>
                <a:sym typeface="Source Han Sans JP Bold"/>
              </a:rPr>
              <a:t>Team Members:                                                                                                                                                        Guideness By:</a:t>
            </a:r>
          </a:p>
        </p:txBody>
      </p:sp>
      <p:sp>
        <p:nvSpPr>
          <p:cNvPr name="TextBox 8" id="8"/>
          <p:cNvSpPr txBox="true"/>
          <p:nvPr/>
        </p:nvSpPr>
        <p:spPr>
          <a:xfrm rot="0">
            <a:off x="1028700" y="8196871"/>
            <a:ext cx="16096947" cy="1229914"/>
          </a:xfrm>
          <a:prstGeom prst="rect">
            <a:avLst/>
          </a:prstGeom>
        </p:spPr>
        <p:txBody>
          <a:bodyPr anchor="t" rtlCol="false" tIns="0" lIns="0" bIns="0" rIns="0">
            <a:spAutoFit/>
          </a:bodyPr>
          <a:lstStyle/>
          <a:p>
            <a:pPr algn="l">
              <a:lnSpc>
                <a:spcPts val="3350"/>
              </a:lnSpc>
            </a:pPr>
            <a:r>
              <a:rPr lang="en-US" sz="2112" b="true">
                <a:solidFill>
                  <a:srgbClr val="000000"/>
                </a:solidFill>
                <a:latin typeface="Source Han Sans JP Bold"/>
                <a:ea typeface="Source Han Sans JP Bold"/>
                <a:cs typeface="Source Han Sans JP Bold"/>
                <a:sym typeface="Source Han Sans JP Bold"/>
              </a:rPr>
              <a:t>Lingala Anwesh [B200462]                                                                                                                                           Assistant Proffesor                                                                                                                                                                Santhapuri Nishanth [B200628]                                                                                                                     Mrs.  Govaradhani Kummari</a:t>
            </a:r>
          </a:p>
          <a:p>
            <a:pPr algn="l">
              <a:lnSpc>
                <a:spcPts val="3350"/>
              </a:lnSpc>
            </a:pPr>
            <a:r>
              <a:rPr lang="en-US" sz="2112" b="true">
                <a:solidFill>
                  <a:srgbClr val="000000"/>
                </a:solidFill>
                <a:latin typeface="Source Han Sans JP Bold"/>
                <a:ea typeface="Source Han Sans JP Bold"/>
                <a:cs typeface="Source Han Sans JP Bold"/>
                <a:sym typeface="Source Han Sans JP Bold"/>
              </a:rPr>
              <a:t>Pittala Mahesh [B200240]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4807000" y="707082"/>
            <a:ext cx="8673852" cy="696665"/>
          </a:xfrm>
          <a:prstGeom prst="rect">
            <a:avLst/>
          </a:prstGeom>
        </p:spPr>
        <p:txBody>
          <a:bodyPr anchor="t" rtlCol="false" tIns="0" lIns="0" bIns="0" rIns="0">
            <a:spAutoFit/>
          </a:bodyPr>
          <a:lstStyle/>
          <a:p>
            <a:pPr algn="ctr">
              <a:lnSpc>
                <a:spcPts val="5124"/>
              </a:lnSpc>
            </a:pPr>
            <a:r>
              <a:rPr lang="en-US" sz="4124">
                <a:solidFill>
                  <a:srgbClr val="201B18"/>
                </a:solidFill>
                <a:latin typeface="Arimo"/>
                <a:ea typeface="Arimo"/>
                <a:cs typeface="Arimo"/>
                <a:sym typeface="Arimo"/>
              </a:rPr>
              <a:t>Future Horizons &amp; Project Impact</a:t>
            </a:r>
          </a:p>
        </p:txBody>
      </p:sp>
      <p:sp>
        <p:nvSpPr>
          <p:cNvPr name="TextBox 7" id="7"/>
          <p:cNvSpPr txBox="true"/>
          <p:nvPr/>
        </p:nvSpPr>
        <p:spPr>
          <a:xfrm rot="0">
            <a:off x="842962" y="1729979"/>
            <a:ext cx="16602075" cy="476398"/>
          </a:xfrm>
          <a:prstGeom prst="rect">
            <a:avLst/>
          </a:prstGeom>
        </p:spPr>
        <p:txBody>
          <a:bodyPr anchor="t" rtlCol="false" tIns="0" lIns="0" bIns="0" rIns="0">
            <a:spAutoFit/>
          </a:bodyPr>
          <a:lstStyle/>
          <a:p>
            <a:pPr algn="l">
              <a:lnSpc>
                <a:spcPts val="4078"/>
              </a:lnSpc>
            </a:pPr>
            <a:r>
              <a:rPr lang="en-US" sz="2524">
                <a:solidFill>
                  <a:srgbClr val="504C49"/>
                </a:solidFill>
                <a:latin typeface="Source Han Sans JP"/>
                <a:ea typeface="Source Han Sans JP"/>
                <a:cs typeface="Source Han Sans JP"/>
                <a:sym typeface="Source Han Sans JP"/>
              </a:rPr>
              <a:t>The InfoTrust framework has significant potential for further expansion and real-world impact.</a:t>
            </a:r>
          </a:p>
        </p:txBody>
      </p:sp>
      <p:grpSp>
        <p:nvGrpSpPr>
          <p:cNvPr name="Group 8" id="8"/>
          <p:cNvGrpSpPr/>
          <p:nvPr/>
        </p:nvGrpSpPr>
        <p:grpSpPr>
          <a:xfrm rot="0">
            <a:off x="842962" y="2715517"/>
            <a:ext cx="5393531" cy="2570112"/>
            <a:chOff x="0" y="0"/>
            <a:chExt cx="7191375" cy="3426817"/>
          </a:xfrm>
        </p:grpSpPr>
        <p:sp>
          <p:nvSpPr>
            <p:cNvPr name="Freeform 9" id="9"/>
            <p:cNvSpPr/>
            <p:nvPr/>
          </p:nvSpPr>
          <p:spPr>
            <a:xfrm flipH="false" flipV="false" rot="0">
              <a:off x="0" y="0"/>
              <a:ext cx="7191375" cy="3426841"/>
            </a:xfrm>
            <a:custGeom>
              <a:avLst/>
              <a:gdLst/>
              <a:ahLst/>
              <a:cxnLst/>
              <a:rect r="r" b="b" t="t" l="l"/>
              <a:pathLst>
                <a:path h="3426841" w="7191375">
                  <a:moveTo>
                    <a:pt x="0" y="182880"/>
                  </a:moveTo>
                  <a:cubicBezTo>
                    <a:pt x="0" y="81915"/>
                    <a:pt x="81915" y="0"/>
                    <a:pt x="182880" y="0"/>
                  </a:cubicBezTo>
                  <a:lnTo>
                    <a:pt x="7008495" y="0"/>
                  </a:lnTo>
                  <a:cubicBezTo>
                    <a:pt x="7109460" y="0"/>
                    <a:pt x="7191375" y="81915"/>
                    <a:pt x="7191375" y="182880"/>
                  </a:cubicBezTo>
                  <a:lnTo>
                    <a:pt x="7191375" y="3243961"/>
                  </a:lnTo>
                  <a:cubicBezTo>
                    <a:pt x="7191375" y="3344926"/>
                    <a:pt x="7109460" y="3426841"/>
                    <a:pt x="7008495" y="3426841"/>
                  </a:cubicBezTo>
                  <a:lnTo>
                    <a:pt x="182880" y="3426841"/>
                  </a:lnTo>
                  <a:cubicBezTo>
                    <a:pt x="81915" y="3426841"/>
                    <a:pt x="0" y="3344926"/>
                    <a:pt x="0" y="3243961"/>
                  </a:cubicBezTo>
                  <a:close/>
                </a:path>
              </a:pathLst>
            </a:custGeom>
            <a:solidFill>
              <a:srgbClr val="FFFFFF"/>
            </a:solidFill>
          </p:spPr>
        </p:sp>
      </p:grpSp>
      <p:grpSp>
        <p:nvGrpSpPr>
          <p:cNvPr name="Group 10" id="10"/>
          <p:cNvGrpSpPr/>
          <p:nvPr/>
        </p:nvGrpSpPr>
        <p:grpSpPr>
          <a:xfrm rot="0">
            <a:off x="842962" y="2686943"/>
            <a:ext cx="5393531" cy="114300"/>
            <a:chOff x="0" y="0"/>
            <a:chExt cx="7191375" cy="152400"/>
          </a:xfrm>
        </p:grpSpPr>
        <p:sp>
          <p:nvSpPr>
            <p:cNvPr name="Freeform 11" id="11"/>
            <p:cNvSpPr/>
            <p:nvPr/>
          </p:nvSpPr>
          <p:spPr>
            <a:xfrm flipH="false" flipV="false" rot="0">
              <a:off x="0" y="0"/>
              <a:ext cx="7191375" cy="152400"/>
            </a:xfrm>
            <a:custGeom>
              <a:avLst/>
              <a:gdLst/>
              <a:ahLst/>
              <a:cxnLst/>
              <a:rect r="r" b="b" t="t" l="l"/>
              <a:pathLst>
                <a:path h="152400" w="7191375">
                  <a:moveTo>
                    <a:pt x="0" y="42164"/>
                  </a:moveTo>
                  <a:cubicBezTo>
                    <a:pt x="0" y="18923"/>
                    <a:pt x="18923" y="0"/>
                    <a:pt x="42164" y="0"/>
                  </a:cubicBezTo>
                  <a:lnTo>
                    <a:pt x="7149211" y="0"/>
                  </a:lnTo>
                  <a:cubicBezTo>
                    <a:pt x="7172452" y="0"/>
                    <a:pt x="7191375" y="18923"/>
                    <a:pt x="7191375" y="42164"/>
                  </a:cubicBezTo>
                  <a:lnTo>
                    <a:pt x="7191375" y="110236"/>
                  </a:lnTo>
                  <a:cubicBezTo>
                    <a:pt x="7191375" y="133477"/>
                    <a:pt x="7172452" y="152400"/>
                    <a:pt x="7149211" y="152400"/>
                  </a:cubicBezTo>
                  <a:lnTo>
                    <a:pt x="42164" y="152400"/>
                  </a:lnTo>
                  <a:cubicBezTo>
                    <a:pt x="18923" y="152400"/>
                    <a:pt x="0" y="133477"/>
                    <a:pt x="0" y="110236"/>
                  </a:cubicBezTo>
                  <a:close/>
                </a:path>
              </a:pathLst>
            </a:custGeom>
            <a:solidFill>
              <a:srgbClr val="3E2513"/>
            </a:solidFill>
          </p:spPr>
        </p:sp>
      </p:grpSp>
      <p:grpSp>
        <p:nvGrpSpPr>
          <p:cNvPr name="Group 12" id="12"/>
          <p:cNvGrpSpPr/>
          <p:nvPr/>
        </p:nvGrpSpPr>
        <p:grpSpPr>
          <a:xfrm rot="0">
            <a:off x="3223618" y="2399407"/>
            <a:ext cx="632222" cy="632223"/>
            <a:chOff x="0" y="0"/>
            <a:chExt cx="842963" cy="842963"/>
          </a:xfrm>
        </p:grpSpPr>
        <p:sp>
          <p:nvSpPr>
            <p:cNvPr name="Freeform 13" id="13"/>
            <p:cNvSpPr/>
            <p:nvPr/>
          </p:nvSpPr>
          <p:spPr>
            <a:xfrm flipH="false" flipV="false" rot="0">
              <a:off x="0" y="0"/>
              <a:ext cx="843026" cy="843026"/>
            </a:xfrm>
            <a:custGeom>
              <a:avLst/>
              <a:gdLst/>
              <a:ahLst/>
              <a:cxnLst/>
              <a:rect r="r" b="b" t="t" l="l"/>
              <a:pathLst>
                <a:path h="843026" w="843026">
                  <a:moveTo>
                    <a:pt x="0" y="421513"/>
                  </a:moveTo>
                  <a:cubicBezTo>
                    <a:pt x="0" y="188722"/>
                    <a:pt x="188722" y="0"/>
                    <a:pt x="421513" y="0"/>
                  </a:cubicBezTo>
                  <a:cubicBezTo>
                    <a:pt x="654304" y="0"/>
                    <a:pt x="843026" y="188722"/>
                    <a:pt x="843026" y="421513"/>
                  </a:cubicBezTo>
                  <a:cubicBezTo>
                    <a:pt x="843026" y="654304"/>
                    <a:pt x="654304" y="843026"/>
                    <a:pt x="421513" y="843026"/>
                  </a:cubicBezTo>
                  <a:cubicBezTo>
                    <a:pt x="188722" y="843026"/>
                    <a:pt x="0" y="654304"/>
                    <a:pt x="0" y="421513"/>
                  </a:cubicBezTo>
                  <a:close/>
                </a:path>
              </a:pathLst>
            </a:custGeom>
            <a:solidFill>
              <a:srgbClr val="3E2513"/>
            </a:solidFill>
          </p:spPr>
        </p:sp>
      </p:grpSp>
      <p:sp>
        <p:nvSpPr>
          <p:cNvPr name="TextBox 14" id="14"/>
          <p:cNvSpPr txBox="true"/>
          <p:nvPr/>
        </p:nvSpPr>
        <p:spPr>
          <a:xfrm rot="0">
            <a:off x="2150120" y="3223320"/>
            <a:ext cx="2779216" cy="377796"/>
          </a:xfrm>
          <a:prstGeom prst="rect">
            <a:avLst/>
          </a:prstGeom>
        </p:spPr>
        <p:txBody>
          <a:bodyPr anchor="t" rtlCol="false" tIns="0" lIns="0" bIns="0" rIns="0">
            <a:spAutoFit/>
          </a:bodyPr>
          <a:lstStyle/>
          <a:p>
            <a:pPr algn="ctr">
              <a:lnSpc>
                <a:spcPts val="2935"/>
              </a:lnSpc>
            </a:pPr>
            <a:r>
              <a:rPr lang="en-US" sz="2362">
                <a:solidFill>
                  <a:srgbClr val="F44444"/>
                </a:solidFill>
                <a:latin typeface="Arimo"/>
                <a:ea typeface="Arimo"/>
                <a:cs typeface="Arimo"/>
                <a:sym typeface="Arimo"/>
              </a:rPr>
              <a:t>Real-time Monitoring</a:t>
            </a:r>
          </a:p>
        </p:txBody>
      </p:sp>
      <p:sp>
        <p:nvSpPr>
          <p:cNvPr name="TextBox 15" id="15"/>
          <p:cNvSpPr txBox="true"/>
          <p:nvPr/>
        </p:nvSpPr>
        <p:spPr>
          <a:xfrm rot="0">
            <a:off x="1053704" y="3692657"/>
            <a:ext cx="5604271" cy="1536749"/>
          </a:xfrm>
          <a:prstGeom prst="rect">
            <a:avLst/>
          </a:prstGeom>
        </p:spPr>
        <p:txBody>
          <a:bodyPr anchor="t" rtlCol="false" tIns="0" lIns="0" bIns="0" rIns="0">
            <a:spAutoFit/>
          </a:bodyPr>
          <a:lstStyle/>
          <a:p>
            <a:pPr algn="ctr">
              <a:lnSpc>
                <a:spcPts val="3109"/>
              </a:lnSpc>
            </a:pPr>
            <a:r>
              <a:rPr lang="en-US" sz="1924">
                <a:solidFill>
                  <a:srgbClr val="504C49"/>
                </a:solidFill>
                <a:latin typeface="Source Han Sans JP"/>
                <a:ea typeface="Source Han Sans JP"/>
                <a:cs typeface="Source Han Sans JP"/>
                <a:sym typeface="Source Han Sans JP"/>
              </a:rPr>
              <a:t>Integrate with social media APIs (e.g., </a:t>
            </a:r>
            <a:r>
              <a:rPr lang="en-US" sz="1924" b="true">
                <a:solidFill>
                  <a:srgbClr val="204C8E"/>
                </a:solidFill>
                <a:latin typeface="Source Han Sans JP Bold"/>
                <a:ea typeface="Source Han Sans JP Bold"/>
                <a:cs typeface="Source Han Sans JP Bold"/>
                <a:sym typeface="Source Han Sans JP Bold"/>
              </a:rPr>
              <a:t>Twitter, Reddit) </a:t>
            </a:r>
            <a:r>
              <a:rPr lang="en-US" sz="1924">
                <a:solidFill>
                  <a:srgbClr val="504C49"/>
                </a:solidFill>
                <a:latin typeface="Source Han Sans JP"/>
                <a:ea typeface="Source Han Sans JP"/>
                <a:cs typeface="Source Han Sans JP"/>
                <a:sym typeface="Source Han Sans JP"/>
              </a:rPr>
              <a:t>for real-time ingestion and credibility analysis of trending news. This moves beyond batch processing to proactive detection.</a:t>
            </a:r>
          </a:p>
        </p:txBody>
      </p:sp>
      <p:grpSp>
        <p:nvGrpSpPr>
          <p:cNvPr name="Group 16" id="16"/>
          <p:cNvGrpSpPr/>
          <p:nvPr/>
        </p:nvGrpSpPr>
        <p:grpSpPr>
          <a:xfrm rot="0">
            <a:off x="6447235" y="2715517"/>
            <a:ext cx="5393531" cy="2570112"/>
            <a:chOff x="0" y="0"/>
            <a:chExt cx="7191375" cy="3426817"/>
          </a:xfrm>
        </p:grpSpPr>
        <p:sp>
          <p:nvSpPr>
            <p:cNvPr name="Freeform 17" id="17"/>
            <p:cNvSpPr/>
            <p:nvPr/>
          </p:nvSpPr>
          <p:spPr>
            <a:xfrm flipH="false" flipV="false" rot="0">
              <a:off x="0" y="0"/>
              <a:ext cx="7191375" cy="3426841"/>
            </a:xfrm>
            <a:custGeom>
              <a:avLst/>
              <a:gdLst/>
              <a:ahLst/>
              <a:cxnLst/>
              <a:rect r="r" b="b" t="t" l="l"/>
              <a:pathLst>
                <a:path h="3426841" w="7191375">
                  <a:moveTo>
                    <a:pt x="0" y="182880"/>
                  </a:moveTo>
                  <a:cubicBezTo>
                    <a:pt x="0" y="81915"/>
                    <a:pt x="81915" y="0"/>
                    <a:pt x="182880" y="0"/>
                  </a:cubicBezTo>
                  <a:lnTo>
                    <a:pt x="7008495" y="0"/>
                  </a:lnTo>
                  <a:cubicBezTo>
                    <a:pt x="7109460" y="0"/>
                    <a:pt x="7191375" y="81915"/>
                    <a:pt x="7191375" y="182880"/>
                  </a:cubicBezTo>
                  <a:lnTo>
                    <a:pt x="7191375" y="3243961"/>
                  </a:lnTo>
                  <a:cubicBezTo>
                    <a:pt x="7191375" y="3344926"/>
                    <a:pt x="7109460" y="3426841"/>
                    <a:pt x="7008495" y="3426841"/>
                  </a:cubicBezTo>
                  <a:lnTo>
                    <a:pt x="182880" y="3426841"/>
                  </a:lnTo>
                  <a:cubicBezTo>
                    <a:pt x="81915" y="3426841"/>
                    <a:pt x="0" y="3344926"/>
                    <a:pt x="0" y="3243961"/>
                  </a:cubicBezTo>
                  <a:close/>
                </a:path>
              </a:pathLst>
            </a:custGeom>
            <a:solidFill>
              <a:srgbClr val="FFFFFF"/>
            </a:solidFill>
          </p:spPr>
        </p:sp>
      </p:grpSp>
      <p:grpSp>
        <p:nvGrpSpPr>
          <p:cNvPr name="Group 18" id="18"/>
          <p:cNvGrpSpPr/>
          <p:nvPr/>
        </p:nvGrpSpPr>
        <p:grpSpPr>
          <a:xfrm rot="0">
            <a:off x="6447235" y="2686943"/>
            <a:ext cx="5393531" cy="114300"/>
            <a:chOff x="0" y="0"/>
            <a:chExt cx="7191375" cy="152400"/>
          </a:xfrm>
        </p:grpSpPr>
        <p:sp>
          <p:nvSpPr>
            <p:cNvPr name="Freeform 19" id="19"/>
            <p:cNvSpPr/>
            <p:nvPr/>
          </p:nvSpPr>
          <p:spPr>
            <a:xfrm flipH="false" flipV="false" rot="0">
              <a:off x="0" y="0"/>
              <a:ext cx="7191375" cy="152400"/>
            </a:xfrm>
            <a:custGeom>
              <a:avLst/>
              <a:gdLst/>
              <a:ahLst/>
              <a:cxnLst/>
              <a:rect r="r" b="b" t="t" l="l"/>
              <a:pathLst>
                <a:path h="152400" w="7191375">
                  <a:moveTo>
                    <a:pt x="0" y="42164"/>
                  </a:moveTo>
                  <a:cubicBezTo>
                    <a:pt x="0" y="18923"/>
                    <a:pt x="18923" y="0"/>
                    <a:pt x="42164" y="0"/>
                  </a:cubicBezTo>
                  <a:lnTo>
                    <a:pt x="7149211" y="0"/>
                  </a:lnTo>
                  <a:cubicBezTo>
                    <a:pt x="7172452" y="0"/>
                    <a:pt x="7191375" y="18923"/>
                    <a:pt x="7191375" y="42164"/>
                  </a:cubicBezTo>
                  <a:lnTo>
                    <a:pt x="7191375" y="110236"/>
                  </a:lnTo>
                  <a:cubicBezTo>
                    <a:pt x="7191375" y="133477"/>
                    <a:pt x="7172452" y="152400"/>
                    <a:pt x="7149211" y="152400"/>
                  </a:cubicBezTo>
                  <a:lnTo>
                    <a:pt x="42164" y="152400"/>
                  </a:lnTo>
                  <a:cubicBezTo>
                    <a:pt x="18923" y="152400"/>
                    <a:pt x="0" y="133477"/>
                    <a:pt x="0" y="110236"/>
                  </a:cubicBezTo>
                  <a:close/>
                </a:path>
              </a:pathLst>
            </a:custGeom>
            <a:solidFill>
              <a:srgbClr val="3E2513"/>
            </a:solidFill>
          </p:spPr>
        </p:sp>
      </p:grpSp>
      <p:grpSp>
        <p:nvGrpSpPr>
          <p:cNvPr name="Group 20" id="20"/>
          <p:cNvGrpSpPr/>
          <p:nvPr/>
        </p:nvGrpSpPr>
        <p:grpSpPr>
          <a:xfrm rot="0">
            <a:off x="8827889" y="2399407"/>
            <a:ext cx="632222" cy="632223"/>
            <a:chOff x="0" y="0"/>
            <a:chExt cx="842963" cy="842963"/>
          </a:xfrm>
        </p:grpSpPr>
        <p:sp>
          <p:nvSpPr>
            <p:cNvPr name="Freeform 21" id="21"/>
            <p:cNvSpPr/>
            <p:nvPr/>
          </p:nvSpPr>
          <p:spPr>
            <a:xfrm flipH="false" flipV="false" rot="0">
              <a:off x="0" y="0"/>
              <a:ext cx="843026" cy="843026"/>
            </a:xfrm>
            <a:custGeom>
              <a:avLst/>
              <a:gdLst/>
              <a:ahLst/>
              <a:cxnLst/>
              <a:rect r="r" b="b" t="t" l="l"/>
              <a:pathLst>
                <a:path h="843026" w="843026">
                  <a:moveTo>
                    <a:pt x="0" y="421513"/>
                  </a:moveTo>
                  <a:cubicBezTo>
                    <a:pt x="0" y="188722"/>
                    <a:pt x="188722" y="0"/>
                    <a:pt x="421513" y="0"/>
                  </a:cubicBezTo>
                  <a:cubicBezTo>
                    <a:pt x="654304" y="0"/>
                    <a:pt x="843026" y="188722"/>
                    <a:pt x="843026" y="421513"/>
                  </a:cubicBezTo>
                  <a:cubicBezTo>
                    <a:pt x="843026" y="654304"/>
                    <a:pt x="654304" y="843026"/>
                    <a:pt x="421513" y="843026"/>
                  </a:cubicBezTo>
                  <a:cubicBezTo>
                    <a:pt x="188722" y="843026"/>
                    <a:pt x="0" y="654304"/>
                    <a:pt x="0" y="421513"/>
                  </a:cubicBezTo>
                  <a:close/>
                </a:path>
              </a:pathLst>
            </a:custGeom>
            <a:solidFill>
              <a:srgbClr val="3E2513"/>
            </a:solidFill>
          </p:spPr>
        </p:sp>
      </p:grpSp>
      <p:grpSp>
        <p:nvGrpSpPr>
          <p:cNvPr name="Group 22" id="22"/>
          <p:cNvGrpSpPr>
            <a:grpSpLocks noChangeAspect="true"/>
          </p:cNvGrpSpPr>
          <p:nvPr/>
        </p:nvGrpSpPr>
        <p:grpSpPr>
          <a:xfrm rot="0">
            <a:off x="9017496" y="2557462"/>
            <a:ext cx="252859" cy="316111"/>
            <a:chOff x="0" y="0"/>
            <a:chExt cx="337145" cy="421482"/>
          </a:xfrm>
        </p:grpSpPr>
        <p:sp>
          <p:nvSpPr>
            <p:cNvPr name="Freeform 23" id="23" descr="preencoded.png"/>
            <p:cNvSpPr/>
            <p:nvPr/>
          </p:nvSpPr>
          <p:spPr>
            <a:xfrm flipH="false" flipV="false" rot="0">
              <a:off x="0" y="0"/>
              <a:ext cx="337185" cy="421513"/>
            </a:xfrm>
            <a:custGeom>
              <a:avLst/>
              <a:gdLst/>
              <a:ahLst/>
              <a:cxnLst/>
              <a:rect r="r" b="b" t="t" l="l"/>
              <a:pathLst>
                <a:path h="421513" w="337185">
                  <a:moveTo>
                    <a:pt x="0" y="0"/>
                  </a:moveTo>
                  <a:lnTo>
                    <a:pt x="337185" y="0"/>
                  </a:lnTo>
                  <a:lnTo>
                    <a:pt x="337185" y="421513"/>
                  </a:lnTo>
                  <a:lnTo>
                    <a:pt x="0" y="421513"/>
                  </a:lnTo>
                  <a:lnTo>
                    <a:pt x="0" y="0"/>
                  </a:lnTo>
                  <a:close/>
                </a:path>
              </a:pathLst>
            </a:custGeom>
            <a:blipFill>
              <a:blip r:embed="rId3"/>
              <a:stretch>
                <a:fillRect l="-1142" t="0" r="-1130" b="7"/>
              </a:stretch>
            </a:blipFill>
          </p:spPr>
        </p:sp>
      </p:grpSp>
      <p:sp>
        <p:nvSpPr>
          <p:cNvPr name="TextBox 24" id="24"/>
          <p:cNvSpPr txBox="true"/>
          <p:nvPr/>
        </p:nvSpPr>
        <p:spPr>
          <a:xfrm rot="0">
            <a:off x="7709147" y="3223320"/>
            <a:ext cx="2869555" cy="377796"/>
          </a:xfrm>
          <a:prstGeom prst="rect">
            <a:avLst/>
          </a:prstGeom>
        </p:spPr>
        <p:txBody>
          <a:bodyPr anchor="t" rtlCol="false" tIns="0" lIns="0" bIns="0" rIns="0">
            <a:spAutoFit/>
          </a:bodyPr>
          <a:lstStyle/>
          <a:p>
            <a:pPr algn="ctr">
              <a:lnSpc>
                <a:spcPts val="2935"/>
              </a:lnSpc>
            </a:pPr>
            <a:r>
              <a:rPr lang="en-US" sz="2362">
                <a:solidFill>
                  <a:srgbClr val="F44444"/>
                </a:solidFill>
                <a:latin typeface="Arimo"/>
                <a:ea typeface="Arimo"/>
                <a:cs typeface="Arimo"/>
                <a:sym typeface="Arimo"/>
              </a:rPr>
              <a:t>Multi-Lingual Support</a:t>
            </a:r>
          </a:p>
        </p:txBody>
      </p:sp>
      <p:sp>
        <p:nvSpPr>
          <p:cNvPr name="TextBox 25" id="25"/>
          <p:cNvSpPr txBox="true"/>
          <p:nvPr/>
        </p:nvSpPr>
        <p:spPr>
          <a:xfrm rot="0">
            <a:off x="6686550" y="3621732"/>
            <a:ext cx="5364956" cy="1607674"/>
          </a:xfrm>
          <a:prstGeom prst="rect">
            <a:avLst/>
          </a:prstGeom>
        </p:spPr>
        <p:txBody>
          <a:bodyPr anchor="t" rtlCol="false" tIns="0" lIns="0" bIns="0" rIns="0">
            <a:spAutoFit/>
          </a:bodyPr>
          <a:lstStyle/>
          <a:p>
            <a:pPr algn="ctr">
              <a:lnSpc>
                <a:spcPts val="3271"/>
              </a:lnSpc>
            </a:pPr>
            <a:r>
              <a:rPr lang="en-US" sz="2024" u="sng">
                <a:solidFill>
                  <a:srgbClr val="504C49"/>
                </a:solidFill>
                <a:latin typeface="Source Han Sans JP"/>
                <a:ea typeface="Source Han Sans JP"/>
                <a:cs typeface="Source Han Sans JP"/>
                <a:sym typeface="Source Han Sans JP"/>
              </a:rPr>
              <a:t>Extend the framework to support multiple languages</a:t>
            </a:r>
            <a:r>
              <a:rPr lang="en-US" sz="2024">
                <a:solidFill>
                  <a:srgbClr val="504C49"/>
                </a:solidFill>
                <a:latin typeface="Source Han Sans JP"/>
                <a:ea typeface="Source Han Sans JP"/>
                <a:cs typeface="Source Han Sans JP"/>
                <a:sym typeface="Source Han Sans JP"/>
              </a:rPr>
              <a:t> using multilingual Transformer models (e.g., mBERT, XLM-R), addressing misinformation globally.</a:t>
            </a:r>
          </a:p>
        </p:txBody>
      </p:sp>
      <p:grpSp>
        <p:nvGrpSpPr>
          <p:cNvPr name="Group 26" id="26"/>
          <p:cNvGrpSpPr/>
          <p:nvPr/>
        </p:nvGrpSpPr>
        <p:grpSpPr>
          <a:xfrm rot="0">
            <a:off x="12051506" y="2715517"/>
            <a:ext cx="5393531" cy="2570112"/>
            <a:chOff x="0" y="0"/>
            <a:chExt cx="7191375" cy="3426817"/>
          </a:xfrm>
        </p:grpSpPr>
        <p:sp>
          <p:nvSpPr>
            <p:cNvPr name="Freeform 27" id="27"/>
            <p:cNvSpPr/>
            <p:nvPr/>
          </p:nvSpPr>
          <p:spPr>
            <a:xfrm flipH="false" flipV="false" rot="0">
              <a:off x="0" y="0"/>
              <a:ext cx="7191375" cy="3426841"/>
            </a:xfrm>
            <a:custGeom>
              <a:avLst/>
              <a:gdLst/>
              <a:ahLst/>
              <a:cxnLst/>
              <a:rect r="r" b="b" t="t" l="l"/>
              <a:pathLst>
                <a:path h="3426841" w="7191375">
                  <a:moveTo>
                    <a:pt x="0" y="182880"/>
                  </a:moveTo>
                  <a:cubicBezTo>
                    <a:pt x="0" y="81915"/>
                    <a:pt x="81915" y="0"/>
                    <a:pt x="182880" y="0"/>
                  </a:cubicBezTo>
                  <a:lnTo>
                    <a:pt x="7008495" y="0"/>
                  </a:lnTo>
                  <a:cubicBezTo>
                    <a:pt x="7109460" y="0"/>
                    <a:pt x="7191375" y="81915"/>
                    <a:pt x="7191375" y="182880"/>
                  </a:cubicBezTo>
                  <a:lnTo>
                    <a:pt x="7191375" y="3243961"/>
                  </a:lnTo>
                  <a:cubicBezTo>
                    <a:pt x="7191375" y="3344926"/>
                    <a:pt x="7109460" y="3426841"/>
                    <a:pt x="7008495" y="3426841"/>
                  </a:cubicBezTo>
                  <a:lnTo>
                    <a:pt x="182880" y="3426841"/>
                  </a:lnTo>
                  <a:cubicBezTo>
                    <a:pt x="81915" y="3426841"/>
                    <a:pt x="0" y="3344926"/>
                    <a:pt x="0" y="3243961"/>
                  </a:cubicBezTo>
                  <a:close/>
                </a:path>
              </a:pathLst>
            </a:custGeom>
            <a:solidFill>
              <a:srgbClr val="FFFFFF"/>
            </a:solidFill>
          </p:spPr>
        </p:sp>
      </p:grpSp>
      <p:grpSp>
        <p:nvGrpSpPr>
          <p:cNvPr name="Group 28" id="28"/>
          <p:cNvGrpSpPr/>
          <p:nvPr/>
        </p:nvGrpSpPr>
        <p:grpSpPr>
          <a:xfrm rot="0">
            <a:off x="12051506" y="2686943"/>
            <a:ext cx="5393531" cy="114300"/>
            <a:chOff x="0" y="0"/>
            <a:chExt cx="7191375" cy="152400"/>
          </a:xfrm>
        </p:grpSpPr>
        <p:sp>
          <p:nvSpPr>
            <p:cNvPr name="Freeform 29" id="29"/>
            <p:cNvSpPr/>
            <p:nvPr/>
          </p:nvSpPr>
          <p:spPr>
            <a:xfrm flipH="false" flipV="false" rot="0">
              <a:off x="0" y="0"/>
              <a:ext cx="7191375" cy="152400"/>
            </a:xfrm>
            <a:custGeom>
              <a:avLst/>
              <a:gdLst/>
              <a:ahLst/>
              <a:cxnLst/>
              <a:rect r="r" b="b" t="t" l="l"/>
              <a:pathLst>
                <a:path h="152400" w="7191375">
                  <a:moveTo>
                    <a:pt x="0" y="42164"/>
                  </a:moveTo>
                  <a:cubicBezTo>
                    <a:pt x="0" y="18923"/>
                    <a:pt x="18923" y="0"/>
                    <a:pt x="42164" y="0"/>
                  </a:cubicBezTo>
                  <a:lnTo>
                    <a:pt x="7149211" y="0"/>
                  </a:lnTo>
                  <a:cubicBezTo>
                    <a:pt x="7172452" y="0"/>
                    <a:pt x="7191375" y="18923"/>
                    <a:pt x="7191375" y="42164"/>
                  </a:cubicBezTo>
                  <a:lnTo>
                    <a:pt x="7191375" y="110236"/>
                  </a:lnTo>
                  <a:cubicBezTo>
                    <a:pt x="7191375" y="133477"/>
                    <a:pt x="7172452" y="152400"/>
                    <a:pt x="7149211" y="152400"/>
                  </a:cubicBezTo>
                  <a:lnTo>
                    <a:pt x="42164" y="152400"/>
                  </a:lnTo>
                  <a:cubicBezTo>
                    <a:pt x="18923" y="152400"/>
                    <a:pt x="0" y="133477"/>
                    <a:pt x="0" y="110236"/>
                  </a:cubicBezTo>
                  <a:close/>
                </a:path>
              </a:pathLst>
            </a:custGeom>
            <a:solidFill>
              <a:srgbClr val="3E2513"/>
            </a:solidFill>
          </p:spPr>
        </p:sp>
      </p:grpSp>
      <p:grpSp>
        <p:nvGrpSpPr>
          <p:cNvPr name="Group 30" id="30"/>
          <p:cNvGrpSpPr/>
          <p:nvPr/>
        </p:nvGrpSpPr>
        <p:grpSpPr>
          <a:xfrm rot="0">
            <a:off x="14432161" y="2399407"/>
            <a:ext cx="632222" cy="632223"/>
            <a:chOff x="0" y="0"/>
            <a:chExt cx="842963" cy="842963"/>
          </a:xfrm>
        </p:grpSpPr>
        <p:sp>
          <p:nvSpPr>
            <p:cNvPr name="Freeform 31" id="31"/>
            <p:cNvSpPr/>
            <p:nvPr/>
          </p:nvSpPr>
          <p:spPr>
            <a:xfrm flipH="false" flipV="false" rot="0">
              <a:off x="0" y="0"/>
              <a:ext cx="843026" cy="843026"/>
            </a:xfrm>
            <a:custGeom>
              <a:avLst/>
              <a:gdLst/>
              <a:ahLst/>
              <a:cxnLst/>
              <a:rect r="r" b="b" t="t" l="l"/>
              <a:pathLst>
                <a:path h="843026" w="843026">
                  <a:moveTo>
                    <a:pt x="0" y="421513"/>
                  </a:moveTo>
                  <a:cubicBezTo>
                    <a:pt x="0" y="188722"/>
                    <a:pt x="188722" y="0"/>
                    <a:pt x="421513" y="0"/>
                  </a:cubicBezTo>
                  <a:cubicBezTo>
                    <a:pt x="654304" y="0"/>
                    <a:pt x="843026" y="188722"/>
                    <a:pt x="843026" y="421513"/>
                  </a:cubicBezTo>
                  <a:cubicBezTo>
                    <a:pt x="843026" y="654304"/>
                    <a:pt x="654304" y="843026"/>
                    <a:pt x="421513" y="843026"/>
                  </a:cubicBezTo>
                  <a:cubicBezTo>
                    <a:pt x="188722" y="843026"/>
                    <a:pt x="0" y="654304"/>
                    <a:pt x="0" y="421513"/>
                  </a:cubicBezTo>
                  <a:close/>
                </a:path>
              </a:pathLst>
            </a:custGeom>
            <a:solidFill>
              <a:srgbClr val="3E2513"/>
            </a:solidFill>
          </p:spPr>
        </p:sp>
      </p:grpSp>
      <p:grpSp>
        <p:nvGrpSpPr>
          <p:cNvPr name="Group 32" id="32"/>
          <p:cNvGrpSpPr>
            <a:grpSpLocks noChangeAspect="true"/>
          </p:cNvGrpSpPr>
          <p:nvPr/>
        </p:nvGrpSpPr>
        <p:grpSpPr>
          <a:xfrm rot="0">
            <a:off x="14621767" y="2557462"/>
            <a:ext cx="252859" cy="316111"/>
            <a:chOff x="0" y="0"/>
            <a:chExt cx="337145" cy="421482"/>
          </a:xfrm>
        </p:grpSpPr>
        <p:sp>
          <p:nvSpPr>
            <p:cNvPr name="Freeform 33" id="33" descr="preencoded.png"/>
            <p:cNvSpPr/>
            <p:nvPr/>
          </p:nvSpPr>
          <p:spPr>
            <a:xfrm flipH="false" flipV="false" rot="0">
              <a:off x="0" y="0"/>
              <a:ext cx="337185" cy="421513"/>
            </a:xfrm>
            <a:custGeom>
              <a:avLst/>
              <a:gdLst/>
              <a:ahLst/>
              <a:cxnLst/>
              <a:rect r="r" b="b" t="t" l="l"/>
              <a:pathLst>
                <a:path h="421513" w="337185">
                  <a:moveTo>
                    <a:pt x="0" y="0"/>
                  </a:moveTo>
                  <a:lnTo>
                    <a:pt x="337185" y="0"/>
                  </a:lnTo>
                  <a:lnTo>
                    <a:pt x="337185" y="421513"/>
                  </a:lnTo>
                  <a:lnTo>
                    <a:pt x="0" y="421513"/>
                  </a:lnTo>
                  <a:lnTo>
                    <a:pt x="0" y="0"/>
                  </a:lnTo>
                  <a:close/>
                </a:path>
              </a:pathLst>
            </a:custGeom>
            <a:blipFill>
              <a:blip r:embed="rId4"/>
              <a:stretch>
                <a:fillRect l="-1142" t="0" r="-1130" b="7"/>
              </a:stretch>
            </a:blipFill>
          </p:spPr>
        </p:sp>
      </p:grpSp>
      <p:sp>
        <p:nvSpPr>
          <p:cNvPr name="TextBox 34" id="34"/>
          <p:cNvSpPr txBox="true"/>
          <p:nvPr/>
        </p:nvSpPr>
        <p:spPr>
          <a:xfrm rot="0">
            <a:off x="13408224" y="3223320"/>
            <a:ext cx="2679948" cy="377796"/>
          </a:xfrm>
          <a:prstGeom prst="rect">
            <a:avLst/>
          </a:prstGeom>
        </p:spPr>
        <p:txBody>
          <a:bodyPr anchor="t" rtlCol="false" tIns="0" lIns="0" bIns="0" rIns="0">
            <a:spAutoFit/>
          </a:bodyPr>
          <a:lstStyle/>
          <a:p>
            <a:pPr algn="ctr">
              <a:lnSpc>
                <a:spcPts val="2935"/>
              </a:lnSpc>
            </a:pPr>
            <a:r>
              <a:rPr lang="en-US" sz="2362">
                <a:solidFill>
                  <a:srgbClr val="F44444"/>
                </a:solidFill>
                <a:latin typeface="Arimo"/>
                <a:ea typeface="Arimo"/>
                <a:cs typeface="Arimo"/>
                <a:sym typeface="Arimo"/>
              </a:rPr>
              <a:t>Platform Integration</a:t>
            </a:r>
          </a:p>
        </p:txBody>
      </p:sp>
      <p:sp>
        <p:nvSpPr>
          <p:cNvPr name="TextBox 35" id="35"/>
          <p:cNvSpPr txBox="true"/>
          <p:nvPr/>
        </p:nvSpPr>
        <p:spPr>
          <a:xfrm rot="0">
            <a:off x="12290822" y="3621732"/>
            <a:ext cx="4914900" cy="1607674"/>
          </a:xfrm>
          <a:prstGeom prst="rect">
            <a:avLst/>
          </a:prstGeom>
        </p:spPr>
        <p:txBody>
          <a:bodyPr anchor="t" rtlCol="false" tIns="0" lIns="0" bIns="0" rIns="0">
            <a:spAutoFit/>
          </a:bodyPr>
          <a:lstStyle/>
          <a:p>
            <a:pPr algn="ctr">
              <a:lnSpc>
                <a:spcPts val="3271"/>
              </a:lnSpc>
            </a:pPr>
            <a:r>
              <a:rPr lang="en-US" sz="2024">
                <a:solidFill>
                  <a:srgbClr val="504C49"/>
                </a:solidFill>
                <a:latin typeface="Source Han Sans JP"/>
                <a:ea typeface="Source Han Sans JP"/>
                <a:cs typeface="Source Han Sans JP"/>
                <a:sym typeface="Source Han Sans JP"/>
              </a:rPr>
              <a:t>Develop browser extensions or direct integrations with social media platforms, providing instant credibility assessments to users as they browse news feeds.</a:t>
            </a:r>
          </a:p>
        </p:txBody>
      </p:sp>
      <p:grpSp>
        <p:nvGrpSpPr>
          <p:cNvPr name="Group 36" id="36"/>
          <p:cNvGrpSpPr/>
          <p:nvPr/>
        </p:nvGrpSpPr>
        <p:grpSpPr>
          <a:xfrm rot="0">
            <a:off x="842962" y="5812482"/>
            <a:ext cx="16602075" cy="1895921"/>
            <a:chOff x="0" y="0"/>
            <a:chExt cx="22136100" cy="2527895"/>
          </a:xfrm>
        </p:grpSpPr>
        <p:sp>
          <p:nvSpPr>
            <p:cNvPr name="Freeform 37" id="37"/>
            <p:cNvSpPr/>
            <p:nvPr/>
          </p:nvSpPr>
          <p:spPr>
            <a:xfrm flipH="false" flipV="false" rot="0">
              <a:off x="0" y="0"/>
              <a:ext cx="22136100" cy="2527935"/>
            </a:xfrm>
            <a:custGeom>
              <a:avLst/>
              <a:gdLst/>
              <a:ahLst/>
              <a:cxnLst/>
              <a:rect r="r" b="b" t="t" l="l"/>
              <a:pathLst>
                <a:path h="2527935" w="22136100">
                  <a:moveTo>
                    <a:pt x="0" y="182880"/>
                  </a:moveTo>
                  <a:cubicBezTo>
                    <a:pt x="0" y="81915"/>
                    <a:pt x="81915" y="0"/>
                    <a:pt x="182880" y="0"/>
                  </a:cubicBezTo>
                  <a:lnTo>
                    <a:pt x="21953220" y="0"/>
                  </a:lnTo>
                  <a:cubicBezTo>
                    <a:pt x="22054184" y="0"/>
                    <a:pt x="22136100" y="81915"/>
                    <a:pt x="22136100" y="182880"/>
                  </a:cubicBezTo>
                  <a:lnTo>
                    <a:pt x="22136100" y="2345055"/>
                  </a:lnTo>
                  <a:cubicBezTo>
                    <a:pt x="22136100" y="2446020"/>
                    <a:pt x="22054184" y="2527935"/>
                    <a:pt x="21953220" y="2527935"/>
                  </a:cubicBezTo>
                  <a:lnTo>
                    <a:pt x="182880" y="2527935"/>
                  </a:lnTo>
                  <a:cubicBezTo>
                    <a:pt x="81915" y="2527935"/>
                    <a:pt x="0" y="2446020"/>
                    <a:pt x="0" y="2345055"/>
                  </a:cubicBezTo>
                  <a:close/>
                </a:path>
              </a:pathLst>
            </a:custGeom>
            <a:solidFill>
              <a:srgbClr val="FFFFFF"/>
            </a:solidFill>
          </p:spPr>
        </p:sp>
      </p:grpSp>
      <p:grpSp>
        <p:nvGrpSpPr>
          <p:cNvPr name="Group 38" id="38"/>
          <p:cNvGrpSpPr/>
          <p:nvPr/>
        </p:nvGrpSpPr>
        <p:grpSpPr>
          <a:xfrm rot="0">
            <a:off x="842962" y="5783908"/>
            <a:ext cx="16602075" cy="114300"/>
            <a:chOff x="0" y="0"/>
            <a:chExt cx="22136100" cy="152400"/>
          </a:xfrm>
        </p:grpSpPr>
        <p:sp>
          <p:nvSpPr>
            <p:cNvPr name="Freeform 39" id="39"/>
            <p:cNvSpPr/>
            <p:nvPr/>
          </p:nvSpPr>
          <p:spPr>
            <a:xfrm flipH="false" flipV="false" rot="0">
              <a:off x="0" y="0"/>
              <a:ext cx="22136100" cy="152400"/>
            </a:xfrm>
            <a:custGeom>
              <a:avLst/>
              <a:gdLst/>
              <a:ahLst/>
              <a:cxnLst/>
              <a:rect r="r" b="b" t="t" l="l"/>
              <a:pathLst>
                <a:path h="152400" w="22136100">
                  <a:moveTo>
                    <a:pt x="0" y="42164"/>
                  </a:moveTo>
                  <a:cubicBezTo>
                    <a:pt x="0" y="18923"/>
                    <a:pt x="18923" y="0"/>
                    <a:pt x="42164" y="0"/>
                  </a:cubicBezTo>
                  <a:lnTo>
                    <a:pt x="22093937" y="0"/>
                  </a:lnTo>
                  <a:cubicBezTo>
                    <a:pt x="22117177" y="0"/>
                    <a:pt x="22136100" y="18923"/>
                    <a:pt x="22136100" y="42164"/>
                  </a:cubicBezTo>
                  <a:lnTo>
                    <a:pt x="22136100" y="110236"/>
                  </a:lnTo>
                  <a:cubicBezTo>
                    <a:pt x="22136100" y="133477"/>
                    <a:pt x="22117177" y="152400"/>
                    <a:pt x="22093937" y="152400"/>
                  </a:cubicBezTo>
                  <a:lnTo>
                    <a:pt x="42164" y="152400"/>
                  </a:lnTo>
                  <a:cubicBezTo>
                    <a:pt x="18923" y="152400"/>
                    <a:pt x="0" y="133477"/>
                    <a:pt x="0" y="110236"/>
                  </a:cubicBezTo>
                  <a:close/>
                </a:path>
              </a:pathLst>
            </a:custGeom>
            <a:solidFill>
              <a:srgbClr val="3E2513"/>
            </a:solidFill>
          </p:spPr>
        </p:sp>
      </p:grpSp>
      <p:grpSp>
        <p:nvGrpSpPr>
          <p:cNvPr name="Group 40" id="40"/>
          <p:cNvGrpSpPr/>
          <p:nvPr/>
        </p:nvGrpSpPr>
        <p:grpSpPr>
          <a:xfrm rot="0">
            <a:off x="8827889" y="5496371"/>
            <a:ext cx="632222" cy="632222"/>
            <a:chOff x="0" y="0"/>
            <a:chExt cx="842963" cy="842963"/>
          </a:xfrm>
        </p:grpSpPr>
        <p:sp>
          <p:nvSpPr>
            <p:cNvPr name="Freeform 41" id="41"/>
            <p:cNvSpPr/>
            <p:nvPr/>
          </p:nvSpPr>
          <p:spPr>
            <a:xfrm flipH="false" flipV="false" rot="0">
              <a:off x="0" y="0"/>
              <a:ext cx="843026" cy="843026"/>
            </a:xfrm>
            <a:custGeom>
              <a:avLst/>
              <a:gdLst/>
              <a:ahLst/>
              <a:cxnLst/>
              <a:rect r="r" b="b" t="t" l="l"/>
              <a:pathLst>
                <a:path h="843026" w="843026">
                  <a:moveTo>
                    <a:pt x="0" y="421513"/>
                  </a:moveTo>
                  <a:cubicBezTo>
                    <a:pt x="0" y="188722"/>
                    <a:pt x="188722" y="0"/>
                    <a:pt x="421513" y="0"/>
                  </a:cubicBezTo>
                  <a:cubicBezTo>
                    <a:pt x="654304" y="0"/>
                    <a:pt x="843026" y="188722"/>
                    <a:pt x="843026" y="421513"/>
                  </a:cubicBezTo>
                  <a:cubicBezTo>
                    <a:pt x="843026" y="654304"/>
                    <a:pt x="654304" y="843026"/>
                    <a:pt x="421513" y="843026"/>
                  </a:cubicBezTo>
                  <a:cubicBezTo>
                    <a:pt x="188722" y="843026"/>
                    <a:pt x="0" y="654304"/>
                    <a:pt x="0" y="421513"/>
                  </a:cubicBezTo>
                  <a:close/>
                </a:path>
              </a:pathLst>
            </a:custGeom>
            <a:solidFill>
              <a:srgbClr val="3E2513"/>
            </a:solidFill>
          </p:spPr>
        </p:sp>
      </p:grpSp>
      <p:grpSp>
        <p:nvGrpSpPr>
          <p:cNvPr name="Group 42" id="42"/>
          <p:cNvGrpSpPr>
            <a:grpSpLocks noChangeAspect="true"/>
          </p:cNvGrpSpPr>
          <p:nvPr/>
        </p:nvGrpSpPr>
        <p:grpSpPr>
          <a:xfrm rot="0">
            <a:off x="9017496" y="5654427"/>
            <a:ext cx="252859" cy="316111"/>
            <a:chOff x="0" y="0"/>
            <a:chExt cx="337145" cy="421482"/>
          </a:xfrm>
        </p:grpSpPr>
        <p:sp>
          <p:nvSpPr>
            <p:cNvPr name="Freeform 43" id="43" descr="preencoded.png"/>
            <p:cNvSpPr/>
            <p:nvPr/>
          </p:nvSpPr>
          <p:spPr>
            <a:xfrm flipH="false" flipV="false" rot="0">
              <a:off x="0" y="0"/>
              <a:ext cx="337185" cy="421513"/>
            </a:xfrm>
            <a:custGeom>
              <a:avLst/>
              <a:gdLst/>
              <a:ahLst/>
              <a:cxnLst/>
              <a:rect r="r" b="b" t="t" l="l"/>
              <a:pathLst>
                <a:path h="421513" w="337185">
                  <a:moveTo>
                    <a:pt x="0" y="0"/>
                  </a:moveTo>
                  <a:lnTo>
                    <a:pt x="337185" y="0"/>
                  </a:lnTo>
                  <a:lnTo>
                    <a:pt x="337185" y="421513"/>
                  </a:lnTo>
                  <a:lnTo>
                    <a:pt x="0" y="421513"/>
                  </a:lnTo>
                  <a:lnTo>
                    <a:pt x="0" y="0"/>
                  </a:lnTo>
                  <a:close/>
                </a:path>
              </a:pathLst>
            </a:custGeom>
            <a:blipFill>
              <a:blip r:embed="rId5"/>
              <a:stretch>
                <a:fillRect l="-1142" t="0" r="-1130" b="7"/>
              </a:stretch>
            </a:blipFill>
          </p:spPr>
        </p:sp>
      </p:grpSp>
      <p:sp>
        <p:nvSpPr>
          <p:cNvPr name="TextBox 44" id="44"/>
          <p:cNvSpPr txBox="true"/>
          <p:nvPr/>
        </p:nvSpPr>
        <p:spPr>
          <a:xfrm rot="0">
            <a:off x="6895732" y="6198159"/>
            <a:ext cx="3603199" cy="453912"/>
          </a:xfrm>
          <a:prstGeom prst="rect">
            <a:avLst/>
          </a:prstGeom>
        </p:spPr>
        <p:txBody>
          <a:bodyPr anchor="t" rtlCol="false" tIns="0" lIns="0" bIns="0" rIns="0">
            <a:spAutoFit/>
          </a:bodyPr>
          <a:lstStyle/>
          <a:p>
            <a:pPr algn="ctr">
              <a:lnSpc>
                <a:spcPts val="3407"/>
              </a:lnSpc>
            </a:pPr>
            <a:r>
              <a:rPr lang="en-US" sz="2742">
                <a:solidFill>
                  <a:srgbClr val="F44444"/>
                </a:solidFill>
                <a:latin typeface="Arimo"/>
                <a:ea typeface="Arimo"/>
                <a:cs typeface="Arimo"/>
                <a:sym typeface="Arimo"/>
              </a:rPr>
              <a:t>Scalable Deployment</a:t>
            </a:r>
          </a:p>
        </p:txBody>
      </p:sp>
      <p:sp>
        <p:nvSpPr>
          <p:cNvPr name="TextBox 45" id="45"/>
          <p:cNvSpPr txBox="true"/>
          <p:nvPr/>
        </p:nvSpPr>
        <p:spPr>
          <a:xfrm rot="0">
            <a:off x="1082279" y="6699647"/>
            <a:ext cx="16123444" cy="925098"/>
          </a:xfrm>
          <a:prstGeom prst="rect">
            <a:avLst/>
          </a:prstGeom>
        </p:spPr>
        <p:txBody>
          <a:bodyPr anchor="t" rtlCol="false" tIns="0" lIns="0" bIns="0" rIns="0">
            <a:spAutoFit/>
          </a:bodyPr>
          <a:lstStyle/>
          <a:p>
            <a:pPr algn="ctr">
              <a:lnSpc>
                <a:spcPts val="3755"/>
              </a:lnSpc>
            </a:pPr>
            <a:r>
              <a:rPr lang="en-US" sz="2324">
                <a:solidFill>
                  <a:srgbClr val="504C49"/>
                </a:solidFill>
                <a:latin typeface="Source Han Sans JP"/>
                <a:ea typeface="Source Han Sans JP"/>
                <a:cs typeface="Source Han Sans JP"/>
                <a:sym typeface="Source Han Sans JP"/>
              </a:rPr>
              <a:t>Transition the prototype (Streamlit/</a:t>
            </a:r>
            <a:r>
              <a:rPr lang="en-US" sz="2324" u="sng">
                <a:solidFill>
                  <a:srgbClr val="504C49"/>
                </a:solidFill>
                <a:latin typeface="Source Han Sans JP"/>
                <a:ea typeface="Source Han Sans JP"/>
                <a:cs typeface="Source Han Sans JP"/>
                <a:sym typeface="Source Han Sans JP"/>
              </a:rPr>
              <a:t>Django web app</a:t>
            </a:r>
            <a:r>
              <a:rPr lang="en-US" sz="2324">
                <a:solidFill>
                  <a:srgbClr val="504C49"/>
                </a:solidFill>
                <a:latin typeface="Source Han Sans JP"/>
                <a:ea typeface="Source Han Sans JP"/>
                <a:cs typeface="Source Han Sans JP"/>
                <a:sym typeface="Source Han Sans JP"/>
              </a:rPr>
              <a:t>) to a robust, cloud-based deployment (AWS, Heroku) for high availability and scalability, supporting large-scale usage.</a:t>
            </a:r>
          </a:p>
        </p:txBody>
      </p:sp>
      <p:sp>
        <p:nvSpPr>
          <p:cNvPr name="TextBox 46" id="46"/>
          <p:cNvSpPr txBox="true"/>
          <p:nvPr/>
        </p:nvSpPr>
        <p:spPr>
          <a:xfrm rot="0">
            <a:off x="4916240" y="7986415"/>
            <a:ext cx="8455372" cy="564951"/>
          </a:xfrm>
          <a:prstGeom prst="rect">
            <a:avLst/>
          </a:prstGeom>
        </p:spPr>
        <p:txBody>
          <a:bodyPr anchor="t" rtlCol="false" tIns="0" lIns="0" bIns="0" rIns="0">
            <a:spAutoFit/>
          </a:bodyPr>
          <a:lstStyle/>
          <a:p>
            <a:pPr algn="ctr">
              <a:lnSpc>
                <a:spcPts val="4125"/>
              </a:lnSpc>
            </a:pPr>
            <a:r>
              <a:rPr lang="en-US" sz="3312">
                <a:solidFill>
                  <a:srgbClr val="201B18"/>
                </a:solidFill>
                <a:latin typeface="Arimo"/>
                <a:ea typeface="Arimo"/>
                <a:cs typeface="Arimo"/>
                <a:sym typeface="Arimo"/>
              </a:rPr>
              <a:t>Societal Impact &amp; Research Contribution</a:t>
            </a:r>
          </a:p>
        </p:txBody>
      </p:sp>
      <p:sp>
        <p:nvSpPr>
          <p:cNvPr name="TextBox 47" id="47"/>
          <p:cNvSpPr txBox="true"/>
          <p:nvPr/>
        </p:nvSpPr>
        <p:spPr>
          <a:xfrm rot="0">
            <a:off x="842962" y="8791278"/>
            <a:ext cx="16602075" cy="1198099"/>
          </a:xfrm>
          <a:prstGeom prst="rect">
            <a:avLst/>
          </a:prstGeom>
        </p:spPr>
        <p:txBody>
          <a:bodyPr anchor="t" rtlCol="false" tIns="0" lIns="0" bIns="0" rIns="0">
            <a:spAutoFit/>
          </a:bodyPr>
          <a:lstStyle/>
          <a:p>
            <a:pPr algn="l">
              <a:lnSpc>
                <a:spcPts val="3271"/>
              </a:lnSpc>
            </a:pPr>
            <a:r>
              <a:rPr lang="en-US" sz="2024">
                <a:solidFill>
                  <a:srgbClr val="504C49"/>
                </a:solidFill>
                <a:latin typeface="Source Han Sans JP"/>
                <a:ea typeface="Source Han Sans JP"/>
                <a:cs typeface="Source Han Sans JP"/>
                <a:sym typeface="Source Han Sans JP"/>
              </a:rPr>
              <a:t>InfoTrust aims to empower journalists, policymakers, and the public with tools to navigate the complex information landscape.</a:t>
            </a:r>
            <a:r>
              <a:rPr lang="en-US" sz="2024" b="true">
                <a:solidFill>
                  <a:srgbClr val="204C8E"/>
                </a:solidFill>
                <a:latin typeface="Source Han Sans JP Bold"/>
                <a:ea typeface="Source Han Sans JP Bold"/>
                <a:cs typeface="Source Han Sans JP Bold"/>
                <a:sym typeface="Source Han Sans JP Bold"/>
              </a:rPr>
              <a:t> Our multi-dataset, credibility-aware, and explainable framework offers a significant research contribution to the fight against misinformation.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1028700" y="794035"/>
            <a:ext cx="6184999" cy="773112"/>
          </a:xfrm>
          <a:prstGeom prst="rect">
            <a:avLst/>
          </a:prstGeom>
        </p:spPr>
        <p:txBody>
          <a:bodyPr anchor="t" rtlCol="false" tIns="0" lIns="0" bIns="0" rIns="0">
            <a:spAutoFit/>
          </a:bodyPr>
          <a:lstStyle/>
          <a:p>
            <a:pPr algn="l">
              <a:lnSpc>
                <a:spcPts val="6062"/>
              </a:lnSpc>
            </a:pPr>
            <a:r>
              <a:rPr lang="en-US" sz="4812">
                <a:solidFill>
                  <a:srgbClr val="201B18"/>
                </a:solidFill>
                <a:latin typeface="Arimo"/>
                <a:ea typeface="Arimo"/>
                <a:cs typeface="Arimo"/>
                <a:sym typeface="Arimo"/>
              </a:rPr>
              <a:t>References</a:t>
            </a:r>
          </a:p>
        </p:txBody>
      </p:sp>
      <p:sp>
        <p:nvSpPr>
          <p:cNvPr name="TextBox 7" id="7"/>
          <p:cNvSpPr txBox="true"/>
          <p:nvPr/>
        </p:nvSpPr>
        <p:spPr>
          <a:xfrm rot="0">
            <a:off x="950416" y="2205373"/>
            <a:ext cx="16308884" cy="1649611"/>
          </a:xfrm>
          <a:prstGeom prst="rect">
            <a:avLst/>
          </a:prstGeom>
        </p:spPr>
        <p:txBody>
          <a:bodyPr anchor="t" rtlCol="false" tIns="0" lIns="0" bIns="0" rIns="0">
            <a:spAutoFit/>
          </a:bodyPr>
          <a:lstStyle/>
          <a:p>
            <a:pPr algn="l" marL="292199" indent="-146100" lvl="1">
              <a:lnSpc>
                <a:spcPts val="3062"/>
              </a:lnSpc>
              <a:buFont typeface="Arial"/>
              <a:buChar char="•"/>
            </a:pPr>
            <a:r>
              <a:rPr lang="en-US" sz="1937">
                <a:solidFill>
                  <a:srgbClr val="504C49"/>
                </a:solidFill>
                <a:latin typeface="Source Han Sans JP"/>
                <a:ea typeface="Source Han Sans JP"/>
                <a:cs typeface="Source Han Sans JP"/>
                <a:sym typeface="Source Han Sans JP"/>
              </a:rPr>
              <a:t>F. G. Hussain, M. Wasim, S. Hameed, A. Rehman, M. N. Asim, and A. Dengel,</a:t>
            </a:r>
            <a:r>
              <a:rPr lang="en-US" sz="1937" i="true">
                <a:solidFill>
                  <a:srgbClr val="504C49"/>
                </a:solidFill>
                <a:latin typeface="Source Han Sans JP"/>
                <a:ea typeface="Source Han Sans JP"/>
                <a:cs typeface="Source Han Sans JP"/>
                <a:sym typeface="Source Han Sans JP"/>
              </a:rPr>
              <a:t>“Fake News Detection Landscape: Datasets, Data Modalities, AI Approaches, Their Challenges, and Future Perspectives,”</a:t>
            </a:r>
            <a:r>
              <a:rPr lang="en-US" b="true" sz="1937">
                <a:solidFill>
                  <a:srgbClr val="504C49"/>
                </a:solidFill>
                <a:latin typeface="Source Han Sans JP Bold"/>
                <a:ea typeface="Source Han Sans JP Bold"/>
                <a:cs typeface="Source Han Sans JP Bold"/>
                <a:sym typeface="Source Han Sans JP Bold"/>
              </a:rPr>
              <a:t>IEEE Access</a:t>
            </a:r>
            <a:r>
              <a:rPr lang="en-US" sz="1937">
                <a:solidFill>
                  <a:srgbClr val="504C49"/>
                </a:solidFill>
                <a:latin typeface="Source Han Sans JP"/>
                <a:ea typeface="Source Han Sans JP"/>
                <a:cs typeface="Source Han Sans JP"/>
                <a:sym typeface="Source Han Sans JP"/>
              </a:rPr>
              <a:t>, vol. 13, pp. 54757–54770, 2025.DOI: 10.1109/ACCESS.2025.3553909</a:t>
            </a:r>
          </a:p>
        </p:txBody>
      </p:sp>
      <p:sp>
        <p:nvSpPr>
          <p:cNvPr name="TextBox 8" id="8"/>
          <p:cNvSpPr txBox="true"/>
          <p:nvPr/>
        </p:nvSpPr>
        <p:spPr>
          <a:xfrm rot="0">
            <a:off x="989559" y="3550890"/>
            <a:ext cx="16308884" cy="1649611"/>
          </a:xfrm>
          <a:prstGeom prst="rect">
            <a:avLst/>
          </a:prstGeom>
        </p:spPr>
        <p:txBody>
          <a:bodyPr anchor="t" rtlCol="false" tIns="0" lIns="0" bIns="0" rIns="0">
            <a:spAutoFit/>
          </a:bodyPr>
          <a:lstStyle/>
          <a:p>
            <a:pPr algn="l" marL="292199" indent="-146100" lvl="1">
              <a:lnSpc>
                <a:spcPts val="3062"/>
              </a:lnSpc>
              <a:buFont typeface="Arial"/>
              <a:buChar char="•"/>
            </a:pPr>
            <a:r>
              <a:rPr lang="en-US" sz="1937">
                <a:solidFill>
                  <a:srgbClr val="504C49"/>
                </a:solidFill>
                <a:latin typeface="Source Han Sans JP"/>
                <a:ea typeface="Source Han Sans JP"/>
                <a:cs typeface="Source Han Sans JP"/>
                <a:sym typeface="Source Han Sans JP"/>
              </a:rPr>
              <a:t>A. Shu, S. Sliva, S. Wang, J. Tang, and H. Liu,</a:t>
            </a:r>
            <a:r>
              <a:rPr lang="en-US" sz="1937" i="true">
                <a:solidFill>
                  <a:srgbClr val="504C49"/>
                </a:solidFill>
                <a:latin typeface="Source Han Sans JP"/>
                <a:ea typeface="Source Han Sans JP"/>
                <a:cs typeface="Source Han Sans JP"/>
                <a:sym typeface="Source Han Sans JP"/>
              </a:rPr>
              <a:t>“Fake News Detection on Social Media: A Data Mining Perspective,”</a:t>
            </a:r>
            <a:r>
              <a:rPr lang="en-US" b="true" sz="1937">
                <a:solidFill>
                  <a:srgbClr val="504C49"/>
                </a:solidFill>
                <a:latin typeface="Source Han Sans JP Bold"/>
                <a:ea typeface="Source Han Sans JP Bold"/>
                <a:cs typeface="Source Han Sans JP Bold"/>
                <a:sym typeface="Source Han Sans JP Bold"/>
              </a:rPr>
              <a:t>ACM SIGKDD Explorations Newsletter</a:t>
            </a:r>
            <a:r>
              <a:rPr lang="en-US" sz="1937">
                <a:solidFill>
                  <a:srgbClr val="504C49"/>
                </a:solidFill>
                <a:latin typeface="Source Han Sans JP"/>
                <a:ea typeface="Source Han Sans JP"/>
                <a:cs typeface="Source Han Sans JP"/>
                <a:sym typeface="Source Han Sans JP"/>
              </a:rPr>
              <a:t>, vol. 19, no. 1, pp. 22–36, 2017.DOI: 10.1145/3137597.3137600</a:t>
            </a:r>
          </a:p>
        </p:txBody>
      </p:sp>
      <p:sp>
        <p:nvSpPr>
          <p:cNvPr name="TextBox 9" id="9"/>
          <p:cNvSpPr txBox="true"/>
          <p:nvPr/>
        </p:nvSpPr>
        <p:spPr>
          <a:xfrm rot="0">
            <a:off x="950416" y="4606900"/>
            <a:ext cx="16308884" cy="2045345"/>
          </a:xfrm>
          <a:prstGeom prst="rect">
            <a:avLst/>
          </a:prstGeom>
        </p:spPr>
        <p:txBody>
          <a:bodyPr anchor="t" rtlCol="false" tIns="0" lIns="0" bIns="0" rIns="0">
            <a:spAutoFit/>
          </a:bodyPr>
          <a:lstStyle/>
          <a:p>
            <a:pPr algn="l" marL="292199" indent="-146100" lvl="1">
              <a:lnSpc>
                <a:spcPts val="3062"/>
              </a:lnSpc>
              <a:buFont typeface="Arial"/>
              <a:buChar char="•"/>
            </a:pPr>
            <a:r>
              <a:rPr lang="en-US" sz="1937">
                <a:solidFill>
                  <a:srgbClr val="504C49"/>
                </a:solidFill>
                <a:latin typeface="Source Han Sans JP"/>
                <a:ea typeface="Source Han Sans JP"/>
                <a:cs typeface="Source Han Sans JP"/>
                <a:sym typeface="Source Han Sans JP"/>
              </a:rPr>
              <a:t>K. Shu, D. Mahudeswaran, S. Wang, D. Lee, and H. Liu,</a:t>
            </a:r>
            <a:r>
              <a:rPr lang="en-US" sz="1937" i="true">
                <a:solidFill>
                  <a:srgbClr val="504C49"/>
                </a:solidFill>
                <a:latin typeface="Source Han Sans JP"/>
                <a:ea typeface="Source Han Sans JP"/>
                <a:cs typeface="Source Han Sans JP"/>
                <a:sym typeface="Source Han Sans JP"/>
              </a:rPr>
              <a:t>“Fakenewsnet: A Data Repository with News Content, Social Context and Dynamic Information for Studying Fake News on Social Media,”</a:t>
            </a:r>
            <a:r>
              <a:rPr lang="en-US" b="true" sz="1937">
                <a:solidFill>
                  <a:srgbClr val="504C49"/>
                </a:solidFill>
                <a:latin typeface="Source Han Sans JP Bold"/>
                <a:ea typeface="Source Han Sans JP Bold"/>
                <a:cs typeface="Source Han Sans JP Bold"/>
                <a:sym typeface="Source Han Sans JP Bold"/>
              </a:rPr>
              <a:t>arXiv:1809.01286</a:t>
            </a:r>
            <a:r>
              <a:rPr lang="en-US" sz="1937">
                <a:solidFill>
                  <a:srgbClr val="504C49"/>
                </a:solidFill>
                <a:latin typeface="Source Han Sans JP"/>
                <a:ea typeface="Source Han Sans JP"/>
                <a:cs typeface="Source Han Sans JP"/>
                <a:sym typeface="Source Han Sans JP"/>
              </a:rPr>
              <a:t>, 2018.Link: </a:t>
            </a:r>
            <a:r>
              <a:rPr lang="en-US" sz="1937" u="sng">
                <a:solidFill>
                  <a:srgbClr val="3E2513"/>
                </a:solidFill>
                <a:latin typeface="Source Han Sans JP"/>
                <a:ea typeface="Source Han Sans JP"/>
                <a:cs typeface="Source Han Sans JP"/>
                <a:sym typeface="Source Han Sans JP"/>
                <a:hlinkClick r:id="rId3" tooltip="https://arxiv.org/abs/1809.01286"/>
              </a:rPr>
              <a:t>https://arxiv.org/abs/1809.01286</a:t>
            </a:r>
          </a:p>
        </p:txBody>
      </p:sp>
      <p:sp>
        <p:nvSpPr>
          <p:cNvPr name="TextBox 10" id="10"/>
          <p:cNvSpPr txBox="true"/>
          <p:nvPr/>
        </p:nvSpPr>
        <p:spPr>
          <a:xfrm rot="0">
            <a:off x="816763" y="5794102"/>
            <a:ext cx="16308884" cy="1649611"/>
          </a:xfrm>
          <a:prstGeom prst="rect">
            <a:avLst/>
          </a:prstGeom>
        </p:spPr>
        <p:txBody>
          <a:bodyPr anchor="t" rtlCol="false" tIns="0" lIns="0" bIns="0" rIns="0">
            <a:spAutoFit/>
          </a:bodyPr>
          <a:lstStyle/>
          <a:p>
            <a:pPr algn="l" marL="292199" indent="-146100" lvl="1">
              <a:lnSpc>
                <a:spcPts val="3062"/>
              </a:lnSpc>
              <a:buFont typeface="Arial"/>
              <a:buChar char="•"/>
            </a:pPr>
            <a:r>
              <a:rPr lang="en-US" sz="1937">
                <a:solidFill>
                  <a:srgbClr val="504C49"/>
                </a:solidFill>
                <a:latin typeface="Source Han Sans JP"/>
                <a:ea typeface="Source Han Sans JP"/>
                <a:cs typeface="Source Han Sans JP"/>
                <a:sym typeface="Source Han Sans JP"/>
              </a:rPr>
              <a:t>Z. Zhou, J. Wu, and W. Zeng,</a:t>
            </a:r>
            <a:r>
              <a:rPr lang="en-US" sz="1937" i="true">
                <a:solidFill>
                  <a:srgbClr val="504C49"/>
                </a:solidFill>
                <a:latin typeface="Source Han Sans JP"/>
                <a:ea typeface="Source Han Sans JP"/>
                <a:cs typeface="Source Han Sans JP"/>
                <a:sym typeface="Source Han Sans JP"/>
              </a:rPr>
              <a:t>“Fake News Detection via NLP is Vulnerable to Adversarial Attacks,”</a:t>
            </a:r>
            <a:r>
              <a:rPr lang="en-US" b="true" sz="1937">
                <a:solidFill>
                  <a:srgbClr val="504C49"/>
                </a:solidFill>
                <a:latin typeface="Source Han Sans JP Bold"/>
                <a:ea typeface="Source Han Sans JP Bold"/>
                <a:cs typeface="Source Han Sans JP Bold"/>
                <a:sym typeface="Source Han Sans JP Bold"/>
              </a:rPr>
              <a:t>Proceedings of ACL</a:t>
            </a:r>
            <a:r>
              <a:rPr lang="en-US" sz="1937">
                <a:solidFill>
                  <a:srgbClr val="504C49"/>
                </a:solidFill>
                <a:latin typeface="Source Han Sans JP"/>
                <a:ea typeface="Source Han Sans JP"/>
                <a:cs typeface="Source Han Sans JP"/>
                <a:sym typeface="Source Han Sans JP"/>
              </a:rPr>
              <a:t>, 2020.Link: </a:t>
            </a:r>
            <a:r>
              <a:rPr lang="en-US" sz="1937" u="sng">
                <a:solidFill>
                  <a:srgbClr val="3E2513"/>
                </a:solidFill>
                <a:latin typeface="Source Han Sans JP"/>
                <a:ea typeface="Source Han Sans JP"/>
                <a:cs typeface="Source Han Sans JP"/>
                <a:sym typeface="Source Han Sans JP"/>
                <a:hlinkClick r:id="rId4" tooltip="https://aclanthology.org/2020.acl-main.436/"/>
              </a:rPr>
              <a:t>https://aclanthology.org/2020.acl-main.436/</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992238" y="4717851"/>
            <a:ext cx="14388879" cy="773112"/>
          </a:xfrm>
          <a:prstGeom prst="rect">
            <a:avLst/>
          </a:prstGeom>
        </p:spPr>
        <p:txBody>
          <a:bodyPr anchor="t" rtlCol="false" tIns="0" lIns="0" bIns="0" rIns="0">
            <a:spAutoFit/>
          </a:bodyPr>
          <a:lstStyle/>
          <a:p>
            <a:pPr algn="l">
              <a:lnSpc>
                <a:spcPts val="6062"/>
              </a:lnSpc>
            </a:pPr>
            <a:r>
              <a:rPr lang="en-US" sz="4875">
                <a:solidFill>
                  <a:srgbClr val="201B18"/>
                </a:solidFill>
                <a:latin typeface="Arimo"/>
                <a:ea typeface="Arimo"/>
                <a:cs typeface="Arimo"/>
                <a:sym typeface="Arimo"/>
              </a:rPr>
              <a:t>                                    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4574232" y="1765399"/>
            <a:ext cx="9139535" cy="813198"/>
          </a:xfrm>
          <a:prstGeom prst="rect">
            <a:avLst/>
          </a:prstGeom>
        </p:spPr>
        <p:txBody>
          <a:bodyPr anchor="t" rtlCol="false" tIns="0" lIns="0" bIns="0" rIns="0">
            <a:spAutoFit/>
          </a:bodyPr>
          <a:lstStyle/>
          <a:p>
            <a:pPr algn="ctr">
              <a:lnSpc>
                <a:spcPts val="6062"/>
              </a:lnSpc>
            </a:pPr>
            <a:r>
              <a:rPr lang="en-US" sz="4875">
                <a:solidFill>
                  <a:srgbClr val="201B18"/>
                </a:solidFill>
                <a:latin typeface="Arimo"/>
                <a:ea typeface="Arimo"/>
                <a:cs typeface="Arimo"/>
                <a:sym typeface="Arimo"/>
              </a:rPr>
              <a:t>The Challenge of Digital Trust</a:t>
            </a:r>
          </a:p>
        </p:txBody>
      </p:sp>
      <p:grpSp>
        <p:nvGrpSpPr>
          <p:cNvPr name="Group 7" id="7"/>
          <p:cNvGrpSpPr>
            <a:grpSpLocks noChangeAspect="true"/>
          </p:cNvGrpSpPr>
          <p:nvPr/>
        </p:nvGrpSpPr>
        <p:grpSpPr>
          <a:xfrm rot="0">
            <a:off x="992238" y="3229719"/>
            <a:ext cx="4974580" cy="4974580"/>
            <a:chOff x="0" y="0"/>
            <a:chExt cx="6632773" cy="6632773"/>
          </a:xfrm>
        </p:grpSpPr>
        <p:sp>
          <p:nvSpPr>
            <p:cNvPr name="Freeform 8" id="8" descr="preencoded.png"/>
            <p:cNvSpPr/>
            <p:nvPr/>
          </p:nvSpPr>
          <p:spPr>
            <a:xfrm flipH="false" flipV="false" rot="0">
              <a:off x="0" y="0"/>
              <a:ext cx="6632829" cy="6632829"/>
            </a:xfrm>
            <a:custGeom>
              <a:avLst/>
              <a:gdLst/>
              <a:ahLst/>
              <a:cxnLst/>
              <a:rect r="r" b="b" t="t" l="l"/>
              <a:pathLst>
                <a:path h="6632829" w="6632829">
                  <a:moveTo>
                    <a:pt x="0" y="0"/>
                  </a:moveTo>
                  <a:lnTo>
                    <a:pt x="6632829" y="0"/>
                  </a:lnTo>
                  <a:lnTo>
                    <a:pt x="6632829" y="6632829"/>
                  </a:lnTo>
                  <a:lnTo>
                    <a:pt x="0" y="6632829"/>
                  </a:lnTo>
                  <a:lnTo>
                    <a:pt x="0" y="0"/>
                  </a:lnTo>
                  <a:close/>
                </a:path>
              </a:pathLst>
            </a:custGeom>
            <a:blipFill>
              <a:blip r:embed="rId3"/>
              <a:stretch>
                <a:fillRect l="0" t="0" r="0" b="0"/>
              </a:stretch>
            </a:blipFill>
          </p:spPr>
        </p:sp>
      </p:grpSp>
      <p:sp>
        <p:nvSpPr>
          <p:cNvPr name="TextBox 9" id="9"/>
          <p:cNvSpPr txBox="true"/>
          <p:nvPr/>
        </p:nvSpPr>
        <p:spPr>
          <a:xfrm rot="0">
            <a:off x="6581478" y="3097709"/>
            <a:ext cx="10723661" cy="1536700"/>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The proliferation of digital</a:t>
            </a:r>
            <a:r>
              <a:rPr lang="en-US" sz="1937" b="true">
                <a:solidFill>
                  <a:srgbClr val="504C49"/>
                </a:solidFill>
                <a:latin typeface="Source Han Sans JP Bold"/>
                <a:ea typeface="Source Han Sans JP Bold"/>
                <a:cs typeface="Source Han Sans JP Bold"/>
                <a:sym typeface="Source Han Sans JP Bold"/>
              </a:rPr>
              <a:t> platforms has unfortunately led </a:t>
            </a:r>
            <a:r>
              <a:rPr lang="en-US" sz="1937">
                <a:solidFill>
                  <a:srgbClr val="504C49"/>
                </a:solidFill>
                <a:latin typeface="Source Han Sans JP"/>
                <a:ea typeface="Source Han Sans JP"/>
                <a:cs typeface="Source Han Sans JP"/>
                <a:sym typeface="Source Han Sans JP"/>
              </a:rPr>
              <a:t>to  spread of </a:t>
            </a:r>
            <a:r>
              <a:rPr lang="en-US" sz="1937" b="true">
                <a:solidFill>
                  <a:srgbClr val="1D1D1B"/>
                </a:solidFill>
                <a:latin typeface="Source Han Sans JP Bold"/>
                <a:ea typeface="Source Han Sans JP Bold"/>
                <a:cs typeface="Source Han Sans JP Bold"/>
                <a:sym typeface="Source Han Sans JP Bold"/>
              </a:rPr>
              <a:t>fake news and misinformation</a:t>
            </a:r>
            <a:r>
              <a:rPr lang="en-US" sz="1937" b="true">
                <a:solidFill>
                  <a:srgbClr val="504C49"/>
                </a:solidFill>
                <a:latin typeface="Source Han Sans JP Bold"/>
                <a:ea typeface="Source Han Sans JP Bold"/>
                <a:cs typeface="Source Han Sans JP Bold"/>
                <a:sym typeface="Source Han Sans JP Bold"/>
              </a:rPr>
              <a:t>.</a:t>
            </a:r>
            <a:r>
              <a:rPr lang="en-US" sz="1937">
                <a:solidFill>
                  <a:srgbClr val="504C49"/>
                </a:solidFill>
                <a:latin typeface="Source Han Sans JP"/>
                <a:ea typeface="Source Han Sans JP"/>
                <a:cs typeface="Source Han Sans JP"/>
                <a:sym typeface="Source Han Sans JP"/>
              </a:rPr>
              <a:t> </a:t>
            </a:r>
            <a:r>
              <a:rPr lang="en-US" sz="1937" b="true">
                <a:solidFill>
                  <a:srgbClr val="504C49"/>
                </a:solidFill>
                <a:latin typeface="Source Han Sans JP Bold"/>
                <a:ea typeface="Source Han Sans JP Bold"/>
                <a:cs typeface="Source Han Sans JP Bold"/>
                <a:sym typeface="Source Han Sans JP Bold"/>
              </a:rPr>
              <a:t>This erodes public trust, influences critical decisions, and can have far-reaching societal consequences</a:t>
            </a:r>
            <a:r>
              <a:rPr lang="en-US" sz="1937">
                <a:solidFill>
                  <a:srgbClr val="504C49"/>
                </a:solidFill>
                <a:latin typeface="Source Han Sans JP"/>
                <a:ea typeface="Source Han Sans JP"/>
                <a:cs typeface="Source Han Sans JP"/>
                <a:sym typeface="Source Han Sans JP"/>
              </a:rPr>
              <a:t>. Our project addresses this urgent need for a reliable mechanism to assess news credibility.</a:t>
            </a:r>
          </a:p>
        </p:txBody>
      </p:sp>
      <p:sp>
        <p:nvSpPr>
          <p:cNvPr name="TextBox 10" id="10"/>
          <p:cNvSpPr txBox="true"/>
          <p:nvPr/>
        </p:nvSpPr>
        <p:spPr>
          <a:xfrm rot="0">
            <a:off x="6581478" y="4908649"/>
            <a:ext cx="10723661" cy="1146175"/>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Our proposed solution is a </a:t>
            </a:r>
            <a:r>
              <a:rPr lang="en-US" sz="1937" b="true">
                <a:solidFill>
                  <a:srgbClr val="F44444"/>
                </a:solidFill>
                <a:latin typeface="Source Han Sans JP Bold"/>
                <a:ea typeface="Source Han Sans JP Bold"/>
                <a:cs typeface="Source Han Sans JP Bold"/>
                <a:sym typeface="Source Han Sans JP Bold"/>
              </a:rPr>
              <a:t>multi-dataset, Deep Learning, and Natural Language Processing (NLP) framework</a:t>
            </a:r>
            <a:r>
              <a:rPr lang="en-US" sz="1937">
                <a:solidFill>
                  <a:srgbClr val="204C8E"/>
                </a:solidFill>
                <a:latin typeface="Source Han Sans JP"/>
                <a:ea typeface="Source Han Sans JP"/>
                <a:cs typeface="Source Han Sans JP"/>
                <a:sym typeface="Source Han Sans JP"/>
              </a:rPr>
              <a:t> </a:t>
            </a:r>
            <a:r>
              <a:rPr lang="en-US" sz="1937">
                <a:solidFill>
                  <a:srgbClr val="504C49"/>
                </a:solidFill>
                <a:latin typeface="Source Han Sans JP"/>
                <a:ea typeface="Source Han Sans JP"/>
                <a:cs typeface="Source Han Sans JP"/>
                <a:sym typeface="Source Han Sans JP"/>
              </a:rPr>
              <a:t>designed to analyze and evaluate news credibility. This comprehensive approach provides a robust defense against the tide of misinformation.</a:t>
            </a:r>
          </a:p>
        </p:txBody>
      </p:sp>
      <p:sp>
        <p:nvSpPr>
          <p:cNvPr name="TextBox 11" id="11"/>
          <p:cNvSpPr txBox="true"/>
          <p:nvPr/>
        </p:nvSpPr>
        <p:spPr>
          <a:xfrm rot="0">
            <a:off x="6535639" y="6318498"/>
            <a:ext cx="10723661" cy="755650"/>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The applications of this framework are vast,</a:t>
            </a:r>
            <a:r>
              <a:rPr lang="en-US" sz="1937" b="true">
                <a:solidFill>
                  <a:srgbClr val="504C49"/>
                </a:solidFill>
                <a:latin typeface="Source Han Sans JP Bold"/>
                <a:ea typeface="Source Han Sans JP Bold"/>
                <a:cs typeface="Source Han Sans JP Bold"/>
                <a:sym typeface="Source Han Sans JP Bold"/>
              </a:rPr>
              <a:t> benefiting </a:t>
            </a:r>
            <a:r>
              <a:rPr lang="en-US" sz="1937" b="true">
                <a:solidFill>
                  <a:srgbClr val="1D1D1B"/>
                </a:solidFill>
                <a:latin typeface="Source Han Sans JP Bold"/>
                <a:ea typeface="Source Han Sans JP Bold"/>
                <a:cs typeface="Source Han Sans JP Bold"/>
                <a:sym typeface="Source Han Sans JP Bold"/>
              </a:rPr>
              <a:t>journalism, social media platforms, and policy-making bodies</a:t>
            </a:r>
            <a:r>
              <a:rPr lang="en-US" sz="1937">
                <a:solidFill>
                  <a:srgbClr val="504C49"/>
                </a:solidFill>
                <a:latin typeface="Source Han Sans JP"/>
                <a:ea typeface="Source Han Sans JP"/>
                <a:cs typeface="Source Han Sans JP"/>
                <a:sym typeface="Source Han Sans JP"/>
              </a:rPr>
              <a:t> by providing tools for rapid and </a:t>
            </a:r>
            <a:r>
              <a:rPr lang="en-US" sz="1937" b="true">
                <a:solidFill>
                  <a:srgbClr val="504C49"/>
                </a:solidFill>
                <a:latin typeface="Source Han Sans JP Bold"/>
                <a:ea typeface="Source Han Sans JP Bold"/>
                <a:cs typeface="Source Han Sans JP Bold"/>
                <a:sym typeface="Source Han Sans JP Bold"/>
              </a:rPr>
              <a:t>accurate content evaluation.</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4830664" y="1330524"/>
            <a:ext cx="8626674" cy="813197"/>
          </a:xfrm>
          <a:prstGeom prst="rect">
            <a:avLst/>
          </a:prstGeom>
        </p:spPr>
        <p:txBody>
          <a:bodyPr anchor="t" rtlCol="false" tIns="0" lIns="0" bIns="0" rIns="0">
            <a:spAutoFit/>
          </a:bodyPr>
          <a:lstStyle/>
          <a:p>
            <a:pPr algn="ctr">
              <a:lnSpc>
                <a:spcPts val="6062"/>
              </a:lnSpc>
            </a:pPr>
            <a:r>
              <a:rPr lang="en-US" sz="4875">
                <a:solidFill>
                  <a:srgbClr val="201B18"/>
                </a:solidFill>
                <a:latin typeface="Arimo"/>
                <a:ea typeface="Arimo"/>
                <a:cs typeface="Arimo"/>
                <a:sym typeface="Arimo"/>
              </a:rPr>
              <a:t>Leveraging Diverse Datasets</a:t>
            </a:r>
          </a:p>
        </p:txBody>
      </p:sp>
      <p:sp>
        <p:nvSpPr>
          <p:cNvPr name="TextBox 7" id="7"/>
          <p:cNvSpPr txBox="true"/>
          <p:nvPr/>
        </p:nvSpPr>
        <p:spPr>
          <a:xfrm rot="0">
            <a:off x="992238" y="2563565"/>
            <a:ext cx="16303526" cy="870049"/>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To build a robust and generalizable model, we consolidate information from multiple, distinct datasets, creating a comprehensive foundation for credibility analysis.</a:t>
            </a:r>
          </a:p>
        </p:txBody>
      </p:sp>
      <p:grpSp>
        <p:nvGrpSpPr>
          <p:cNvPr name="Group 8" id="8"/>
          <p:cNvGrpSpPr/>
          <p:nvPr/>
        </p:nvGrpSpPr>
        <p:grpSpPr>
          <a:xfrm rot="0">
            <a:off x="977950" y="3698379"/>
            <a:ext cx="8056364" cy="2705844"/>
            <a:chOff x="0" y="0"/>
            <a:chExt cx="10741818" cy="3607792"/>
          </a:xfrm>
        </p:grpSpPr>
        <p:sp>
          <p:nvSpPr>
            <p:cNvPr name="Freeform 9" id="9"/>
            <p:cNvSpPr/>
            <p:nvPr/>
          </p:nvSpPr>
          <p:spPr>
            <a:xfrm flipH="false" flipV="false" rot="0">
              <a:off x="19050" y="19050"/>
              <a:ext cx="10703687" cy="3569716"/>
            </a:xfrm>
            <a:custGeom>
              <a:avLst/>
              <a:gdLst/>
              <a:ahLst/>
              <a:cxnLst/>
              <a:rect r="r" b="b" t="t" l="l"/>
              <a:pathLst>
                <a:path h="3569716" w="10703687">
                  <a:moveTo>
                    <a:pt x="0" y="49657"/>
                  </a:moveTo>
                  <a:cubicBezTo>
                    <a:pt x="0" y="22225"/>
                    <a:pt x="22352" y="0"/>
                    <a:pt x="49911" y="0"/>
                  </a:cubicBezTo>
                  <a:lnTo>
                    <a:pt x="10653776" y="0"/>
                  </a:lnTo>
                  <a:cubicBezTo>
                    <a:pt x="10681335" y="0"/>
                    <a:pt x="10703687" y="22225"/>
                    <a:pt x="10703687" y="49657"/>
                  </a:cubicBezTo>
                  <a:lnTo>
                    <a:pt x="10703687" y="3520059"/>
                  </a:lnTo>
                  <a:cubicBezTo>
                    <a:pt x="10703687" y="3547491"/>
                    <a:pt x="10681335" y="3569716"/>
                    <a:pt x="10653776" y="3569716"/>
                  </a:cubicBezTo>
                  <a:lnTo>
                    <a:pt x="49911" y="3569716"/>
                  </a:lnTo>
                  <a:cubicBezTo>
                    <a:pt x="22352" y="3569716"/>
                    <a:pt x="0" y="3547491"/>
                    <a:pt x="0" y="3520059"/>
                  </a:cubicBezTo>
                  <a:close/>
                </a:path>
              </a:pathLst>
            </a:custGeom>
            <a:solidFill>
              <a:srgbClr val="FFFFFF"/>
            </a:solidFill>
          </p:spPr>
        </p:sp>
        <p:sp>
          <p:nvSpPr>
            <p:cNvPr name="Freeform 10" id="10"/>
            <p:cNvSpPr/>
            <p:nvPr/>
          </p:nvSpPr>
          <p:spPr>
            <a:xfrm flipH="false" flipV="false" rot="0">
              <a:off x="0" y="0"/>
              <a:ext cx="10741787" cy="3607816"/>
            </a:xfrm>
            <a:custGeom>
              <a:avLst/>
              <a:gdLst/>
              <a:ahLst/>
              <a:cxnLst/>
              <a:rect r="r" b="b" t="t" l="l"/>
              <a:pathLst>
                <a:path h="3607816" w="10741787">
                  <a:moveTo>
                    <a:pt x="0" y="68707"/>
                  </a:moveTo>
                  <a:cubicBezTo>
                    <a:pt x="0" y="30607"/>
                    <a:pt x="30988" y="0"/>
                    <a:pt x="68961" y="0"/>
                  </a:cubicBezTo>
                  <a:lnTo>
                    <a:pt x="10672826" y="0"/>
                  </a:lnTo>
                  <a:lnTo>
                    <a:pt x="10672826" y="19050"/>
                  </a:lnTo>
                  <a:lnTo>
                    <a:pt x="10672826" y="0"/>
                  </a:lnTo>
                  <a:cubicBezTo>
                    <a:pt x="10710799" y="0"/>
                    <a:pt x="10741787" y="30607"/>
                    <a:pt x="10741787" y="68707"/>
                  </a:cubicBezTo>
                  <a:lnTo>
                    <a:pt x="10722737" y="68707"/>
                  </a:lnTo>
                  <a:lnTo>
                    <a:pt x="10741787" y="68707"/>
                  </a:lnTo>
                  <a:lnTo>
                    <a:pt x="10741787" y="3539109"/>
                  </a:lnTo>
                  <a:lnTo>
                    <a:pt x="10722737" y="3539109"/>
                  </a:lnTo>
                  <a:lnTo>
                    <a:pt x="10741787" y="3539109"/>
                  </a:lnTo>
                  <a:cubicBezTo>
                    <a:pt x="10741787" y="3577209"/>
                    <a:pt x="10710799" y="3607816"/>
                    <a:pt x="10672826" y="3607816"/>
                  </a:cubicBezTo>
                  <a:lnTo>
                    <a:pt x="10672826" y="3588766"/>
                  </a:lnTo>
                  <a:lnTo>
                    <a:pt x="10672826" y="3607816"/>
                  </a:lnTo>
                  <a:lnTo>
                    <a:pt x="68961" y="3607816"/>
                  </a:lnTo>
                  <a:lnTo>
                    <a:pt x="68961" y="3588766"/>
                  </a:lnTo>
                  <a:lnTo>
                    <a:pt x="68961" y="3607816"/>
                  </a:lnTo>
                  <a:cubicBezTo>
                    <a:pt x="30988" y="3607816"/>
                    <a:pt x="0" y="3577209"/>
                    <a:pt x="0" y="3539109"/>
                  </a:cubicBezTo>
                  <a:lnTo>
                    <a:pt x="0" y="68707"/>
                  </a:lnTo>
                  <a:lnTo>
                    <a:pt x="19050" y="68707"/>
                  </a:lnTo>
                  <a:lnTo>
                    <a:pt x="0" y="68707"/>
                  </a:lnTo>
                  <a:moveTo>
                    <a:pt x="38100" y="68707"/>
                  </a:moveTo>
                  <a:lnTo>
                    <a:pt x="38100" y="3539109"/>
                  </a:lnTo>
                  <a:lnTo>
                    <a:pt x="19050" y="3539109"/>
                  </a:lnTo>
                  <a:lnTo>
                    <a:pt x="38100" y="3539109"/>
                  </a:lnTo>
                  <a:cubicBezTo>
                    <a:pt x="38100" y="3555873"/>
                    <a:pt x="51816" y="3569716"/>
                    <a:pt x="68961" y="3569716"/>
                  </a:cubicBezTo>
                  <a:lnTo>
                    <a:pt x="10672826" y="3569716"/>
                  </a:lnTo>
                  <a:cubicBezTo>
                    <a:pt x="10689971" y="3569716"/>
                    <a:pt x="10703687" y="3555873"/>
                    <a:pt x="10703687" y="3539109"/>
                  </a:cubicBezTo>
                  <a:lnTo>
                    <a:pt x="10703687" y="68707"/>
                  </a:lnTo>
                  <a:cubicBezTo>
                    <a:pt x="10703687" y="51943"/>
                    <a:pt x="10689971" y="38100"/>
                    <a:pt x="10672826" y="38100"/>
                  </a:cubicBezTo>
                  <a:lnTo>
                    <a:pt x="68961" y="38100"/>
                  </a:lnTo>
                  <a:lnTo>
                    <a:pt x="68961" y="19050"/>
                  </a:lnTo>
                  <a:lnTo>
                    <a:pt x="68961" y="38100"/>
                  </a:lnTo>
                  <a:cubicBezTo>
                    <a:pt x="51816" y="38100"/>
                    <a:pt x="38100" y="51943"/>
                    <a:pt x="38100" y="68707"/>
                  </a:cubicBezTo>
                  <a:close/>
                </a:path>
              </a:pathLst>
            </a:custGeom>
            <a:solidFill>
              <a:srgbClr val="D8D4D4"/>
            </a:solidFill>
          </p:spPr>
        </p:sp>
      </p:grpSp>
      <p:sp>
        <p:nvSpPr>
          <p:cNvPr name="TextBox 11" id="11"/>
          <p:cNvSpPr txBox="true"/>
          <p:nvPr/>
        </p:nvSpPr>
        <p:spPr>
          <a:xfrm rot="0">
            <a:off x="1268760" y="3979664"/>
            <a:ext cx="3101131" cy="397223"/>
          </a:xfrm>
          <a:prstGeom prst="rect">
            <a:avLst/>
          </a:prstGeom>
        </p:spPr>
        <p:txBody>
          <a:bodyPr anchor="t" rtlCol="false" tIns="0" lIns="0" bIns="0" rIns="0">
            <a:spAutoFit/>
          </a:bodyPr>
          <a:lstStyle/>
          <a:p>
            <a:pPr algn="l">
              <a:lnSpc>
                <a:spcPts val="2999"/>
              </a:lnSpc>
            </a:pPr>
            <a:r>
              <a:rPr lang="en-US" sz="2437">
                <a:solidFill>
                  <a:srgbClr val="F44444"/>
                </a:solidFill>
                <a:latin typeface="Arimo"/>
                <a:ea typeface="Arimo"/>
                <a:cs typeface="Arimo"/>
                <a:sym typeface="Arimo"/>
              </a:rPr>
              <a:t>FakeNewsNet</a:t>
            </a:r>
          </a:p>
        </p:txBody>
      </p:sp>
      <p:sp>
        <p:nvSpPr>
          <p:cNvPr name="TextBox 12" id="12"/>
          <p:cNvSpPr txBox="true"/>
          <p:nvPr/>
        </p:nvSpPr>
        <p:spPr>
          <a:xfrm rot="0">
            <a:off x="1268760" y="4604147"/>
            <a:ext cx="7474744" cy="1536700"/>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Comprises </a:t>
            </a:r>
            <a:r>
              <a:rPr lang="en-US" sz="1937" b="true">
                <a:solidFill>
                  <a:srgbClr val="504C49"/>
                </a:solidFill>
                <a:latin typeface="Source Han Sans JP Bold"/>
                <a:ea typeface="Source Han Sans JP Bold"/>
                <a:cs typeface="Source Han Sans JP Bold"/>
                <a:sym typeface="Source Han Sans JP Bold"/>
              </a:rPr>
              <a:t>news articles </a:t>
            </a:r>
            <a:r>
              <a:rPr lang="en-US" sz="1937">
                <a:solidFill>
                  <a:srgbClr val="504C49"/>
                </a:solidFill>
                <a:latin typeface="Source Han Sans JP"/>
                <a:ea typeface="Source Han Sans JP"/>
                <a:cs typeface="Source Han Sans JP"/>
                <a:sym typeface="Source Han Sans JP"/>
              </a:rPr>
              <a:t>from </a:t>
            </a:r>
            <a:r>
              <a:rPr lang="en-US" sz="1937" u="sng">
                <a:solidFill>
                  <a:srgbClr val="504C49"/>
                </a:solidFill>
                <a:latin typeface="Source Han Sans JP"/>
                <a:ea typeface="Source Han Sans JP"/>
                <a:cs typeface="Source Han Sans JP"/>
                <a:sym typeface="Source Han Sans JP"/>
              </a:rPr>
              <a:t>GossipCop and PolitiFact,</a:t>
            </a:r>
            <a:r>
              <a:rPr lang="en-US" sz="1937">
                <a:solidFill>
                  <a:srgbClr val="504C49"/>
                </a:solidFill>
                <a:latin typeface="Source Han Sans JP"/>
                <a:ea typeface="Source Han Sans JP"/>
                <a:cs typeface="Source Han Sans JP"/>
                <a:sym typeface="Source Han Sans JP"/>
              </a:rPr>
              <a:t> including</a:t>
            </a:r>
            <a:r>
              <a:rPr lang="en-US" sz="1937" u="sng">
                <a:solidFill>
                  <a:srgbClr val="504C49"/>
                </a:solidFill>
                <a:latin typeface="Source Han Sans JP"/>
                <a:ea typeface="Source Han Sans JP"/>
                <a:cs typeface="Source Han Sans JP"/>
                <a:sym typeface="Source Han Sans JP"/>
              </a:rPr>
              <a:t> news titles, full articles</a:t>
            </a:r>
            <a:r>
              <a:rPr lang="en-US" sz="1937">
                <a:solidFill>
                  <a:srgbClr val="504C49"/>
                </a:solidFill>
                <a:latin typeface="Source Han Sans JP"/>
                <a:ea typeface="Source Han Sans JP"/>
                <a:cs typeface="Source Han Sans JP"/>
                <a:sym typeface="Source Han Sans JP"/>
              </a:rPr>
              <a:t>, and associated </a:t>
            </a:r>
            <a:r>
              <a:rPr lang="en-US" sz="1937" u="sng">
                <a:solidFill>
                  <a:srgbClr val="504C49"/>
                </a:solidFill>
                <a:latin typeface="Source Han Sans JP"/>
                <a:ea typeface="Source Han Sans JP"/>
                <a:cs typeface="Source Han Sans JP"/>
                <a:sym typeface="Source Han Sans JP"/>
              </a:rPr>
              <a:t>tweet</a:t>
            </a:r>
            <a:r>
              <a:rPr lang="en-US" sz="1937">
                <a:solidFill>
                  <a:srgbClr val="504C49"/>
                </a:solidFill>
                <a:latin typeface="Source Han Sans JP"/>
                <a:ea typeface="Source Han Sans JP"/>
                <a:cs typeface="Source Han Sans JP"/>
                <a:sym typeface="Source Han Sans JP"/>
              </a:rPr>
              <a:t> </a:t>
            </a:r>
            <a:r>
              <a:rPr lang="en-US" sz="1937" u="sng">
                <a:solidFill>
                  <a:srgbClr val="504C49"/>
                </a:solidFill>
                <a:latin typeface="Source Han Sans JP"/>
                <a:ea typeface="Source Han Sans JP"/>
                <a:cs typeface="Source Han Sans JP"/>
                <a:sym typeface="Source Han Sans JP"/>
              </a:rPr>
              <a:t>interactions</a:t>
            </a:r>
            <a:r>
              <a:rPr lang="en-US" sz="1937">
                <a:solidFill>
                  <a:srgbClr val="504C49"/>
                </a:solidFill>
                <a:latin typeface="Source Han Sans JP"/>
                <a:ea typeface="Source Han Sans JP"/>
                <a:cs typeface="Source Han Sans JP"/>
                <a:sym typeface="Source Han Sans JP"/>
              </a:rPr>
              <a:t>. It offers a rich source for analyzing real-world news propagation.</a:t>
            </a:r>
          </a:p>
        </p:txBody>
      </p:sp>
      <p:grpSp>
        <p:nvGrpSpPr>
          <p:cNvPr name="Group 13" id="13"/>
          <p:cNvGrpSpPr/>
          <p:nvPr/>
        </p:nvGrpSpPr>
        <p:grpSpPr>
          <a:xfrm rot="0">
            <a:off x="9253686" y="3698379"/>
            <a:ext cx="8056364" cy="2705844"/>
            <a:chOff x="0" y="0"/>
            <a:chExt cx="10741818" cy="3607792"/>
          </a:xfrm>
        </p:grpSpPr>
        <p:sp>
          <p:nvSpPr>
            <p:cNvPr name="Freeform 14" id="14"/>
            <p:cNvSpPr/>
            <p:nvPr/>
          </p:nvSpPr>
          <p:spPr>
            <a:xfrm flipH="false" flipV="false" rot="0">
              <a:off x="19050" y="19050"/>
              <a:ext cx="10703687" cy="3569716"/>
            </a:xfrm>
            <a:custGeom>
              <a:avLst/>
              <a:gdLst/>
              <a:ahLst/>
              <a:cxnLst/>
              <a:rect r="r" b="b" t="t" l="l"/>
              <a:pathLst>
                <a:path h="3569716" w="10703687">
                  <a:moveTo>
                    <a:pt x="0" y="49657"/>
                  </a:moveTo>
                  <a:cubicBezTo>
                    <a:pt x="0" y="22225"/>
                    <a:pt x="22352" y="0"/>
                    <a:pt x="49911" y="0"/>
                  </a:cubicBezTo>
                  <a:lnTo>
                    <a:pt x="10653776" y="0"/>
                  </a:lnTo>
                  <a:cubicBezTo>
                    <a:pt x="10681335" y="0"/>
                    <a:pt x="10703687" y="22225"/>
                    <a:pt x="10703687" y="49657"/>
                  </a:cubicBezTo>
                  <a:lnTo>
                    <a:pt x="10703687" y="3520059"/>
                  </a:lnTo>
                  <a:cubicBezTo>
                    <a:pt x="10703687" y="3547491"/>
                    <a:pt x="10681335" y="3569716"/>
                    <a:pt x="10653776" y="3569716"/>
                  </a:cubicBezTo>
                  <a:lnTo>
                    <a:pt x="49911" y="3569716"/>
                  </a:lnTo>
                  <a:cubicBezTo>
                    <a:pt x="22352" y="3569716"/>
                    <a:pt x="0" y="3547491"/>
                    <a:pt x="0" y="3520059"/>
                  </a:cubicBezTo>
                  <a:close/>
                </a:path>
              </a:pathLst>
            </a:custGeom>
            <a:solidFill>
              <a:srgbClr val="FFFFFF"/>
            </a:solidFill>
          </p:spPr>
        </p:sp>
        <p:sp>
          <p:nvSpPr>
            <p:cNvPr name="Freeform 15" id="15"/>
            <p:cNvSpPr/>
            <p:nvPr/>
          </p:nvSpPr>
          <p:spPr>
            <a:xfrm flipH="false" flipV="false" rot="0">
              <a:off x="0" y="0"/>
              <a:ext cx="10741787" cy="3607816"/>
            </a:xfrm>
            <a:custGeom>
              <a:avLst/>
              <a:gdLst/>
              <a:ahLst/>
              <a:cxnLst/>
              <a:rect r="r" b="b" t="t" l="l"/>
              <a:pathLst>
                <a:path h="3607816" w="10741787">
                  <a:moveTo>
                    <a:pt x="0" y="68707"/>
                  </a:moveTo>
                  <a:cubicBezTo>
                    <a:pt x="0" y="30607"/>
                    <a:pt x="30988" y="0"/>
                    <a:pt x="68961" y="0"/>
                  </a:cubicBezTo>
                  <a:lnTo>
                    <a:pt x="10672826" y="0"/>
                  </a:lnTo>
                  <a:lnTo>
                    <a:pt x="10672826" y="19050"/>
                  </a:lnTo>
                  <a:lnTo>
                    <a:pt x="10672826" y="0"/>
                  </a:lnTo>
                  <a:cubicBezTo>
                    <a:pt x="10710799" y="0"/>
                    <a:pt x="10741787" y="30607"/>
                    <a:pt x="10741787" y="68707"/>
                  </a:cubicBezTo>
                  <a:lnTo>
                    <a:pt x="10722737" y="68707"/>
                  </a:lnTo>
                  <a:lnTo>
                    <a:pt x="10741787" y="68707"/>
                  </a:lnTo>
                  <a:lnTo>
                    <a:pt x="10741787" y="3539109"/>
                  </a:lnTo>
                  <a:lnTo>
                    <a:pt x="10722737" y="3539109"/>
                  </a:lnTo>
                  <a:lnTo>
                    <a:pt x="10741787" y="3539109"/>
                  </a:lnTo>
                  <a:cubicBezTo>
                    <a:pt x="10741787" y="3577209"/>
                    <a:pt x="10710799" y="3607816"/>
                    <a:pt x="10672826" y="3607816"/>
                  </a:cubicBezTo>
                  <a:lnTo>
                    <a:pt x="10672826" y="3588766"/>
                  </a:lnTo>
                  <a:lnTo>
                    <a:pt x="10672826" y="3607816"/>
                  </a:lnTo>
                  <a:lnTo>
                    <a:pt x="68961" y="3607816"/>
                  </a:lnTo>
                  <a:lnTo>
                    <a:pt x="68961" y="3588766"/>
                  </a:lnTo>
                  <a:lnTo>
                    <a:pt x="68961" y="3607816"/>
                  </a:lnTo>
                  <a:cubicBezTo>
                    <a:pt x="30988" y="3607816"/>
                    <a:pt x="0" y="3577209"/>
                    <a:pt x="0" y="3539109"/>
                  </a:cubicBezTo>
                  <a:lnTo>
                    <a:pt x="0" y="68707"/>
                  </a:lnTo>
                  <a:lnTo>
                    <a:pt x="19050" y="68707"/>
                  </a:lnTo>
                  <a:lnTo>
                    <a:pt x="0" y="68707"/>
                  </a:lnTo>
                  <a:moveTo>
                    <a:pt x="38100" y="68707"/>
                  </a:moveTo>
                  <a:lnTo>
                    <a:pt x="38100" y="3539109"/>
                  </a:lnTo>
                  <a:lnTo>
                    <a:pt x="19050" y="3539109"/>
                  </a:lnTo>
                  <a:lnTo>
                    <a:pt x="38100" y="3539109"/>
                  </a:lnTo>
                  <a:cubicBezTo>
                    <a:pt x="38100" y="3555873"/>
                    <a:pt x="51816" y="3569716"/>
                    <a:pt x="68961" y="3569716"/>
                  </a:cubicBezTo>
                  <a:lnTo>
                    <a:pt x="10672826" y="3569716"/>
                  </a:lnTo>
                  <a:cubicBezTo>
                    <a:pt x="10689971" y="3569716"/>
                    <a:pt x="10703687" y="3555873"/>
                    <a:pt x="10703687" y="3539109"/>
                  </a:cubicBezTo>
                  <a:lnTo>
                    <a:pt x="10703687" y="68707"/>
                  </a:lnTo>
                  <a:cubicBezTo>
                    <a:pt x="10703687" y="51943"/>
                    <a:pt x="10689971" y="38100"/>
                    <a:pt x="10672826" y="38100"/>
                  </a:cubicBezTo>
                  <a:lnTo>
                    <a:pt x="68961" y="38100"/>
                  </a:lnTo>
                  <a:lnTo>
                    <a:pt x="68961" y="19050"/>
                  </a:lnTo>
                  <a:lnTo>
                    <a:pt x="68961" y="38100"/>
                  </a:lnTo>
                  <a:cubicBezTo>
                    <a:pt x="51816" y="38100"/>
                    <a:pt x="38100" y="51943"/>
                    <a:pt x="38100" y="68707"/>
                  </a:cubicBezTo>
                  <a:close/>
                </a:path>
              </a:pathLst>
            </a:custGeom>
            <a:solidFill>
              <a:srgbClr val="D8D4D4"/>
            </a:solidFill>
          </p:spPr>
        </p:sp>
      </p:grpSp>
      <p:sp>
        <p:nvSpPr>
          <p:cNvPr name="TextBox 16" id="16"/>
          <p:cNvSpPr txBox="true"/>
          <p:nvPr/>
        </p:nvSpPr>
        <p:spPr>
          <a:xfrm rot="0">
            <a:off x="9544496" y="3979664"/>
            <a:ext cx="3101131" cy="397223"/>
          </a:xfrm>
          <a:prstGeom prst="rect">
            <a:avLst/>
          </a:prstGeom>
        </p:spPr>
        <p:txBody>
          <a:bodyPr anchor="t" rtlCol="false" tIns="0" lIns="0" bIns="0" rIns="0">
            <a:spAutoFit/>
          </a:bodyPr>
          <a:lstStyle/>
          <a:p>
            <a:pPr algn="l">
              <a:lnSpc>
                <a:spcPts val="2999"/>
              </a:lnSpc>
            </a:pPr>
            <a:r>
              <a:rPr lang="en-US" sz="2437">
                <a:solidFill>
                  <a:srgbClr val="F44444"/>
                </a:solidFill>
                <a:latin typeface="Arimo"/>
                <a:ea typeface="Arimo"/>
                <a:cs typeface="Arimo"/>
                <a:sym typeface="Arimo"/>
              </a:rPr>
              <a:t>LIAR Dataset</a:t>
            </a:r>
          </a:p>
        </p:txBody>
      </p:sp>
      <p:sp>
        <p:nvSpPr>
          <p:cNvPr name="TextBox 17" id="17"/>
          <p:cNvSpPr txBox="true"/>
          <p:nvPr/>
        </p:nvSpPr>
        <p:spPr>
          <a:xfrm rot="0">
            <a:off x="9544496" y="4795986"/>
            <a:ext cx="7474744" cy="1146175"/>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Features short</a:t>
            </a:r>
            <a:r>
              <a:rPr lang="en-US" sz="1937" u="sng">
                <a:solidFill>
                  <a:srgbClr val="504C49"/>
                </a:solidFill>
                <a:latin typeface="Source Han Sans JP"/>
                <a:ea typeface="Source Han Sans JP"/>
                <a:cs typeface="Source Han Sans JP"/>
                <a:sym typeface="Source Han Sans JP"/>
              </a:rPr>
              <a:t> political statements </a:t>
            </a:r>
            <a:r>
              <a:rPr lang="en-US" sz="1937">
                <a:solidFill>
                  <a:srgbClr val="504C49"/>
                </a:solidFill>
                <a:latin typeface="Source Han Sans JP"/>
                <a:ea typeface="Source Han Sans JP"/>
                <a:cs typeface="Source Han Sans JP"/>
                <a:sym typeface="Source Han Sans JP"/>
              </a:rPr>
              <a:t>with fine-grained credibility labels (e.g., true, false, pants-on-fire), primarily focused on </a:t>
            </a:r>
            <a:r>
              <a:rPr lang="en-US" sz="1937" u="sng">
                <a:solidFill>
                  <a:srgbClr val="504C49"/>
                </a:solidFill>
                <a:latin typeface="Source Han Sans JP"/>
                <a:ea typeface="Source Han Sans JP"/>
                <a:cs typeface="Source Han Sans JP"/>
                <a:sym typeface="Source Han Sans JP"/>
              </a:rPr>
              <a:t>political discourse.</a:t>
            </a:r>
          </a:p>
        </p:txBody>
      </p:sp>
      <p:grpSp>
        <p:nvGrpSpPr>
          <p:cNvPr name="Group 18" id="18"/>
          <p:cNvGrpSpPr/>
          <p:nvPr/>
        </p:nvGrpSpPr>
        <p:grpSpPr>
          <a:xfrm rot="0">
            <a:off x="977950" y="6623596"/>
            <a:ext cx="8056364" cy="2308920"/>
            <a:chOff x="0" y="0"/>
            <a:chExt cx="10741818" cy="3078560"/>
          </a:xfrm>
        </p:grpSpPr>
        <p:sp>
          <p:nvSpPr>
            <p:cNvPr name="Freeform 19" id="19"/>
            <p:cNvSpPr/>
            <p:nvPr/>
          </p:nvSpPr>
          <p:spPr>
            <a:xfrm flipH="false" flipV="false" rot="0">
              <a:off x="19050" y="19050"/>
              <a:ext cx="10703687" cy="3040507"/>
            </a:xfrm>
            <a:custGeom>
              <a:avLst/>
              <a:gdLst/>
              <a:ahLst/>
              <a:cxnLst/>
              <a:rect r="r" b="b" t="t" l="l"/>
              <a:pathLst>
                <a:path h="3040507" w="10703687">
                  <a:moveTo>
                    <a:pt x="0" y="49657"/>
                  </a:moveTo>
                  <a:cubicBezTo>
                    <a:pt x="0" y="22225"/>
                    <a:pt x="22352" y="0"/>
                    <a:pt x="50038" y="0"/>
                  </a:cubicBezTo>
                  <a:lnTo>
                    <a:pt x="10653649" y="0"/>
                  </a:lnTo>
                  <a:cubicBezTo>
                    <a:pt x="10681335" y="0"/>
                    <a:pt x="10703687" y="22225"/>
                    <a:pt x="10703687" y="49657"/>
                  </a:cubicBezTo>
                  <a:lnTo>
                    <a:pt x="10703687" y="2990850"/>
                  </a:lnTo>
                  <a:cubicBezTo>
                    <a:pt x="10703687" y="3018282"/>
                    <a:pt x="10681335" y="3040507"/>
                    <a:pt x="10653649" y="3040507"/>
                  </a:cubicBezTo>
                  <a:lnTo>
                    <a:pt x="50038" y="3040507"/>
                  </a:lnTo>
                  <a:cubicBezTo>
                    <a:pt x="22352" y="3040507"/>
                    <a:pt x="0" y="3018282"/>
                    <a:pt x="0" y="2990850"/>
                  </a:cubicBezTo>
                  <a:close/>
                </a:path>
              </a:pathLst>
            </a:custGeom>
            <a:solidFill>
              <a:srgbClr val="FFFFFF"/>
            </a:solidFill>
          </p:spPr>
        </p:sp>
        <p:sp>
          <p:nvSpPr>
            <p:cNvPr name="Freeform 20" id="20"/>
            <p:cNvSpPr/>
            <p:nvPr/>
          </p:nvSpPr>
          <p:spPr>
            <a:xfrm flipH="false" flipV="false" rot="0">
              <a:off x="0" y="0"/>
              <a:ext cx="10741787" cy="3078607"/>
            </a:xfrm>
            <a:custGeom>
              <a:avLst/>
              <a:gdLst/>
              <a:ahLst/>
              <a:cxnLst/>
              <a:rect r="r" b="b" t="t" l="l"/>
              <a:pathLst>
                <a:path h="3078607" w="10741787">
                  <a:moveTo>
                    <a:pt x="0" y="68707"/>
                  </a:moveTo>
                  <a:cubicBezTo>
                    <a:pt x="0" y="30607"/>
                    <a:pt x="31115" y="0"/>
                    <a:pt x="69088" y="0"/>
                  </a:cubicBezTo>
                  <a:lnTo>
                    <a:pt x="10672699" y="0"/>
                  </a:lnTo>
                  <a:lnTo>
                    <a:pt x="10672699" y="19050"/>
                  </a:lnTo>
                  <a:lnTo>
                    <a:pt x="10672699" y="0"/>
                  </a:lnTo>
                  <a:cubicBezTo>
                    <a:pt x="10710672" y="0"/>
                    <a:pt x="10741787" y="30607"/>
                    <a:pt x="10741787" y="68707"/>
                  </a:cubicBezTo>
                  <a:lnTo>
                    <a:pt x="10722737" y="68707"/>
                  </a:lnTo>
                  <a:lnTo>
                    <a:pt x="10741787" y="68707"/>
                  </a:lnTo>
                  <a:lnTo>
                    <a:pt x="10741787" y="3009900"/>
                  </a:lnTo>
                  <a:lnTo>
                    <a:pt x="10722737" y="3009900"/>
                  </a:lnTo>
                  <a:lnTo>
                    <a:pt x="10741787" y="3009900"/>
                  </a:lnTo>
                  <a:cubicBezTo>
                    <a:pt x="10741787" y="3048000"/>
                    <a:pt x="10710672" y="3078607"/>
                    <a:pt x="10672699" y="3078607"/>
                  </a:cubicBezTo>
                  <a:lnTo>
                    <a:pt x="10672699" y="3059557"/>
                  </a:lnTo>
                  <a:lnTo>
                    <a:pt x="10672699" y="3078607"/>
                  </a:lnTo>
                  <a:lnTo>
                    <a:pt x="69088" y="3078607"/>
                  </a:lnTo>
                  <a:lnTo>
                    <a:pt x="69088" y="3059557"/>
                  </a:lnTo>
                  <a:lnTo>
                    <a:pt x="69088" y="3078607"/>
                  </a:lnTo>
                  <a:cubicBezTo>
                    <a:pt x="31115" y="3078607"/>
                    <a:pt x="0" y="3048000"/>
                    <a:pt x="0" y="3009900"/>
                  </a:cubicBezTo>
                  <a:lnTo>
                    <a:pt x="0" y="68707"/>
                  </a:lnTo>
                  <a:lnTo>
                    <a:pt x="19050" y="68707"/>
                  </a:lnTo>
                  <a:lnTo>
                    <a:pt x="0" y="68707"/>
                  </a:lnTo>
                  <a:moveTo>
                    <a:pt x="38100" y="68707"/>
                  </a:moveTo>
                  <a:lnTo>
                    <a:pt x="38100" y="3009900"/>
                  </a:lnTo>
                  <a:lnTo>
                    <a:pt x="19050" y="3009900"/>
                  </a:lnTo>
                  <a:lnTo>
                    <a:pt x="38100" y="3009900"/>
                  </a:lnTo>
                  <a:cubicBezTo>
                    <a:pt x="38100" y="3026664"/>
                    <a:pt x="51816" y="3040507"/>
                    <a:pt x="69088" y="3040507"/>
                  </a:cubicBezTo>
                  <a:lnTo>
                    <a:pt x="10672699" y="3040507"/>
                  </a:lnTo>
                  <a:cubicBezTo>
                    <a:pt x="10689971" y="3040507"/>
                    <a:pt x="10703687" y="3026664"/>
                    <a:pt x="10703687" y="3009900"/>
                  </a:cubicBezTo>
                  <a:lnTo>
                    <a:pt x="10703687" y="68707"/>
                  </a:lnTo>
                  <a:cubicBezTo>
                    <a:pt x="10703687" y="51943"/>
                    <a:pt x="10689971" y="38100"/>
                    <a:pt x="10672699" y="38100"/>
                  </a:cubicBezTo>
                  <a:lnTo>
                    <a:pt x="69088" y="38100"/>
                  </a:lnTo>
                  <a:lnTo>
                    <a:pt x="69088" y="19050"/>
                  </a:lnTo>
                  <a:lnTo>
                    <a:pt x="69088" y="38100"/>
                  </a:lnTo>
                  <a:cubicBezTo>
                    <a:pt x="51816" y="38100"/>
                    <a:pt x="38100" y="51943"/>
                    <a:pt x="38100" y="68707"/>
                  </a:cubicBezTo>
                  <a:close/>
                </a:path>
              </a:pathLst>
            </a:custGeom>
            <a:solidFill>
              <a:srgbClr val="D8D4D4"/>
            </a:solidFill>
          </p:spPr>
        </p:sp>
      </p:grpSp>
      <p:sp>
        <p:nvSpPr>
          <p:cNvPr name="TextBox 21" id="21"/>
          <p:cNvSpPr txBox="true"/>
          <p:nvPr/>
        </p:nvSpPr>
        <p:spPr>
          <a:xfrm rot="0">
            <a:off x="1268760" y="6904881"/>
            <a:ext cx="3988296" cy="397223"/>
          </a:xfrm>
          <a:prstGeom prst="rect">
            <a:avLst/>
          </a:prstGeom>
        </p:spPr>
        <p:txBody>
          <a:bodyPr anchor="t" rtlCol="false" tIns="0" lIns="0" bIns="0" rIns="0">
            <a:spAutoFit/>
          </a:bodyPr>
          <a:lstStyle/>
          <a:p>
            <a:pPr algn="l">
              <a:lnSpc>
                <a:spcPts val="2999"/>
              </a:lnSpc>
            </a:pPr>
            <a:r>
              <a:rPr lang="en-US" sz="2437">
                <a:solidFill>
                  <a:srgbClr val="F44444"/>
                </a:solidFill>
                <a:latin typeface="Arimo"/>
                <a:ea typeface="Arimo"/>
                <a:cs typeface="Arimo"/>
                <a:sym typeface="Arimo"/>
              </a:rPr>
              <a:t>Kaggle Fake News Dataset</a:t>
            </a:r>
          </a:p>
        </p:txBody>
      </p:sp>
      <p:sp>
        <p:nvSpPr>
          <p:cNvPr name="TextBox 22" id="22"/>
          <p:cNvSpPr txBox="true"/>
          <p:nvPr/>
        </p:nvSpPr>
        <p:spPr>
          <a:xfrm rot="0">
            <a:off x="1268760" y="7701856"/>
            <a:ext cx="7474744" cy="755650"/>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Contains a large collection of articles explicitly labeled as</a:t>
            </a:r>
            <a:r>
              <a:rPr lang="en-US" sz="1937">
                <a:solidFill>
                  <a:srgbClr val="F44444"/>
                </a:solidFill>
                <a:latin typeface="Source Han Sans JP"/>
                <a:ea typeface="Source Han Sans JP"/>
                <a:cs typeface="Source Han Sans JP"/>
                <a:sym typeface="Source Han Sans JP"/>
              </a:rPr>
              <a:t> "fake" or "real," </a:t>
            </a:r>
            <a:r>
              <a:rPr lang="en-US" sz="1937">
                <a:solidFill>
                  <a:srgbClr val="504C49"/>
                </a:solidFill>
                <a:latin typeface="Source Han Sans JP"/>
                <a:ea typeface="Source Han Sans JP"/>
                <a:cs typeface="Source Han Sans JP"/>
                <a:sym typeface="Source Han Sans JP"/>
              </a:rPr>
              <a:t>serving as a fundamental binary classification source.</a:t>
            </a:r>
          </a:p>
        </p:txBody>
      </p:sp>
      <p:grpSp>
        <p:nvGrpSpPr>
          <p:cNvPr name="Group 23" id="23"/>
          <p:cNvGrpSpPr/>
          <p:nvPr/>
        </p:nvGrpSpPr>
        <p:grpSpPr>
          <a:xfrm rot="0">
            <a:off x="9253686" y="6623596"/>
            <a:ext cx="8056364" cy="2308920"/>
            <a:chOff x="0" y="0"/>
            <a:chExt cx="10741818" cy="3078560"/>
          </a:xfrm>
        </p:grpSpPr>
        <p:sp>
          <p:nvSpPr>
            <p:cNvPr name="Freeform 24" id="24"/>
            <p:cNvSpPr/>
            <p:nvPr/>
          </p:nvSpPr>
          <p:spPr>
            <a:xfrm flipH="false" flipV="false" rot="0">
              <a:off x="19050" y="19050"/>
              <a:ext cx="10703687" cy="3040507"/>
            </a:xfrm>
            <a:custGeom>
              <a:avLst/>
              <a:gdLst/>
              <a:ahLst/>
              <a:cxnLst/>
              <a:rect r="r" b="b" t="t" l="l"/>
              <a:pathLst>
                <a:path h="3040507" w="10703687">
                  <a:moveTo>
                    <a:pt x="0" y="49657"/>
                  </a:moveTo>
                  <a:cubicBezTo>
                    <a:pt x="0" y="22225"/>
                    <a:pt x="22352" y="0"/>
                    <a:pt x="50038" y="0"/>
                  </a:cubicBezTo>
                  <a:lnTo>
                    <a:pt x="10653649" y="0"/>
                  </a:lnTo>
                  <a:cubicBezTo>
                    <a:pt x="10681335" y="0"/>
                    <a:pt x="10703687" y="22225"/>
                    <a:pt x="10703687" y="49657"/>
                  </a:cubicBezTo>
                  <a:lnTo>
                    <a:pt x="10703687" y="2990850"/>
                  </a:lnTo>
                  <a:cubicBezTo>
                    <a:pt x="10703687" y="3018282"/>
                    <a:pt x="10681335" y="3040507"/>
                    <a:pt x="10653649" y="3040507"/>
                  </a:cubicBezTo>
                  <a:lnTo>
                    <a:pt x="50038" y="3040507"/>
                  </a:lnTo>
                  <a:cubicBezTo>
                    <a:pt x="22352" y="3040507"/>
                    <a:pt x="0" y="3018282"/>
                    <a:pt x="0" y="2990850"/>
                  </a:cubicBezTo>
                  <a:close/>
                </a:path>
              </a:pathLst>
            </a:custGeom>
            <a:solidFill>
              <a:srgbClr val="FFFFFF"/>
            </a:solidFill>
          </p:spPr>
        </p:sp>
        <p:sp>
          <p:nvSpPr>
            <p:cNvPr name="Freeform 25" id="25"/>
            <p:cNvSpPr/>
            <p:nvPr/>
          </p:nvSpPr>
          <p:spPr>
            <a:xfrm flipH="false" flipV="false" rot="0">
              <a:off x="0" y="0"/>
              <a:ext cx="10741787" cy="3078607"/>
            </a:xfrm>
            <a:custGeom>
              <a:avLst/>
              <a:gdLst/>
              <a:ahLst/>
              <a:cxnLst/>
              <a:rect r="r" b="b" t="t" l="l"/>
              <a:pathLst>
                <a:path h="3078607" w="10741787">
                  <a:moveTo>
                    <a:pt x="0" y="68707"/>
                  </a:moveTo>
                  <a:cubicBezTo>
                    <a:pt x="0" y="30607"/>
                    <a:pt x="31115" y="0"/>
                    <a:pt x="69088" y="0"/>
                  </a:cubicBezTo>
                  <a:lnTo>
                    <a:pt x="10672699" y="0"/>
                  </a:lnTo>
                  <a:lnTo>
                    <a:pt x="10672699" y="19050"/>
                  </a:lnTo>
                  <a:lnTo>
                    <a:pt x="10672699" y="0"/>
                  </a:lnTo>
                  <a:cubicBezTo>
                    <a:pt x="10710672" y="0"/>
                    <a:pt x="10741787" y="30607"/>
                    <a:pt x="10741787" y="68707"/>
                  </a:cubicBezTo>
                  <a:lnTo>
                    <a:pt x="10722737" y="68707"/>
                  </a:lnTo>
                  <a:lnTo>
                    <a:pt x="10741787" y="68707"/>
                  </a:lnTo>
                  <a:lnTo>
                    <a:pt x="10741787" y="3009900"/>
                  </a:lnTo>
                  <a:lnTo>
                    <a:pt x="10722737" y="3009900"/>
                  </a:lnTo>
                  <a:lnTo>
                    <a:pt x="10741787" y="3009900"/>
                  </a:lnTo>
                  <a:cubicBezTo>
                    <a:pt x="10741787" y="3048000"/>
                    <a:pt x="10710672" y="3078607"/>
                    <a:pt x="10672699" y="3078607"/>
                  </a:cubicBezTo>
                  <a:lnTo>
                    <a:pt x="10672699" y="3059557"/>
                  </a:lnTo>
                  <a:lnTo>
                    <a:pt x="10672699" y="3078607"/>
                  </a:lnTo>
                  <a:lnTo>
                    <a:pt x="69088" y="3078607"/>
                  </a:lnTo>
                  <a:lnTo>
                    <a:pt x="69088" y="3059557"/>
                  </a:lnTo>
                  <a:lnTo>
                    <a:pt x="69088" y="3078607"/>
                  </a:lnTo>
                  <a:cubicBezTo>
                    <a:pt x="31115" y="3078607"/>
                    <a:pt x="0" y="3048000"/>
                    <a:pt x="0" y="3009900"/>
                  </a:cubicBezTo>
                  <a:lnTo>
                    <a:pt x="0" y="68707"/>
                  </a:lnTo>
                  <a:lnTo>
                    <a:pt x="19050" y="68707"/>
                  </a:lnTo>
                  <a:lnTo>
                    <a:pt x="0" y="68707"/>
                  </a:lnTo>
                  <a:moveTo>
                    <a:pt x="38100" y="68707"/>
                  </a:moveTo>
                  <a:lnTo>
                    <a:pt x="38100" y="3009900"/>
                  </a:lnTo>
                  <a:lnTo>
                    <a:pt x="19050" y="3009900"/>
                  </a:lnTo>
                  <a:lnTo>
                    <a:pt x="38100" y="3009900"/>
                  </a:lnTo>
                  <a:cubicBezTo>
                    <a:pt x="38100" y="3026664"/>
                    <a:pt x="51816" y="3040507"/>
                    <a:pt x="69088" y="3040507"/>
                  </a:cubicBezTo>
                  <a:lnTo>
                    <a:pt x="10672699" y="3040507"/>
                  </a:lnTo>
                  <a:cubicBezTo>
                    <a:pt x="10689971" y="3040507"/>
                    <a:pt x="10703687" y="3026664"/>
                    <a:pt x="10703687" y="3009900"/>
                  </a:cubicBezTo>
                  <a:lnTo>
                    <a:pt x="10703687" y="68707"/>
                  </a:lnTo>
                  <a:cubicBezTo>
                    <a:pt x="10703687" y="51943"/>
                    <a:pt x="10689971" y="38100"/>
                    <a:pt x="10672699" y="38100"/>
                  </a:cubicBezTo>
                  <a:lnTo>
                    <a:pt x="69088" y="38100"/>
                  </a:lnTo>
                  <a:lnTo>
                    <a:pt x="69088" y="19050"/>
                  </a:lnTo>
                  <a:lnTo>
                    <a:pt x="69088" y="38100"/>
                  </a:lnTo>
                  <a:cubicBezTo>
                    <a:pt x="51816" y="38100"/>
                    <a:pt x="38100" y="51943"/>
                    <a:pt x="38100" y="68707"/>
                  </a:cubicBezTo>
                  <a:close/>
                </a:path>
              </a:pathLst>
            </a:custGeom>
            <a:solidFill>
              <a:srgbClr val="D8D4D4"/>
            </a:solidFill>
          </p:spPr>
        </p:sp>
      </p:grpSp>
      <p:sp>
        <p:nvSpPr>
          <p:cNvPr name="TextBox 26" id="26"/>
          <p:cNvSpPr txBox="true"/>
          <p:nvPr/>
        </p:nvSpPr>
        <p:spPr>
          <a:xfrm rot="0">
            <a:off x="9544496" y="6904881"/>
            <a:ext cx="3101131" cy="397223"/>
          </a:xfrm>
          <a:prstGeom prst="rect">
            <a:avLst/>
          </a:prstGeom>
        </p:spPr>
        <p:txBody>
          <a:bodyPr anchor="t" rtlCol="false" tIns="0" lIns="0" bIns="0" rIns="0">
            <a:spAutoFit/>
          </a:bodyPr>
          <a:lstStyle/>
          <a:p>
            <a:pPr algn="l">
              <a:lnSpc>
                <a:spcPts val="2999"/>
              </a:lnSpc>
            </a:pPr>
            <a:r>
              <a:rPr lang="en-US" sz="2437">
                <a:solidFill>
                  <a:srgbClr val="F44444"/>
                </a:solidFill>
                <a:latin typeface="Arimo"/>
                <a:ea typeface="Arimo"/>
                <a:cs typeface="Arimo"/>
                <a:sym typeface="Arimo"/>
              </a:rPr>
              <a:t>Combined Dataset</a:t>
            </a:r>
          </a:p>
        </p:txBody>
      </p:sp>
      <p:sp>
        <p:nvSpPr>
          <p:cNvPr name="TextBox 27" id="27"/>
          <p:cNvSpPr txBox="true"/>
          <p:nvPr/>
        </p:nvSpPr>
        <p:spPr>
          <a:xfrm rot="0">
            <a:off x="9544496" y="7492604"/>
            <a:ext cx="7474744" cy="1146175"/>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Merging these sources </a:t>
            </a:r>
            <a:r>
              <a:rPr lang="en-US" sz="1937" b="true">
                <a:solidFill>
                  <a:srgbClr val="504C49"/>
                </a:solidFill>
                <a:latin typeface="Source Han Sans JP Bold"/>
                <a:ea typeface="Source Han Sans JP Bold"/>
                <a:cs typeface="Source Han Sans JP Bold"/>
                <a:sym typeface="Source Han Sans JP Bold"/>
              </a:rPr>
              <a:t>creates a robust dataset of over 50,000 samples,</a:t>
            </a:r>
            <a:r>
              <a:rPr lang="en-US" sz="1937">
                <a:solidFill>
                  <a:srgbClr val="504C49"/>
                </a:solidFill>
                <a:latin typeface="Source Han Sans JP"/>
                <a:ea typeface="Source Han Sans JP"/>
                <a:cs typeface="Source Han Sans JP"/>
                <a:sym typeface="Source Han Sans JP"/>
              </a:rPr>
              <a:t> addressing schema mismatches and class imbalance to ensure high-quality training data.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4614179" y="247562"/>
            <a:ext cx="9269253" cy="620926"/>
          </a:xfrm>
          <a:prstGeom prst="rect">
            <a:avLst/>
          </a:prstGeom>
        </p:spPr>
        <p:txBody>
          <a:bodyPr anchor="t" rtlCol="false" tIns="0" lIns="0" bIns="0" rIns="0">
            <a:spAutoFit/>
          </a:bodyPr>
          <a:lstStyle/>
          <a:p>
            <a:pPr algn="ctr">
              <a:lnSpc>
                <a:spcPts val="4751"/>
              </a:lnSpc>
            </a:pPr>
            <a:r>
              <a:rPr lang="en-US" sz="3732">
                <a:solidFill>
                  <a:srgbClr val="201B18"/>
                </a:solidFill>
                <a:latin typeface="Arimo"/>
                <a:ea typeface="Arimo"/>
                <a:cs typeface="Arimo"/>
                <a:sym typeface="Arimo"/>
              </a:rPr>
              <a:t>Data Pipeline: From Raw to Refined</a:t>
            </a:r>
          </a:p>
        </p:txBody>
      </p:sp>
      <p:sp>
        <p:nvSpPr>
          <p:cNvPr name="TextBox 7" id="7"/>
          <p:cNvSpPr txBox="true"/>
          <p:nvPr/>
        </p:nvSpPr>
        <p:spPr>
          <a:xfrm rot="0">
            <a:off x="571351" y="1039117"/>
            <a:ext cx="17145297" cy="383877"/>
          </a:xfrm>
          <a:prstGeom prst="rect">
            <a:avLst/>
          </a:prstGeom>
        </p:spPr>
        <p:txBody>
          <a:bodyPr anchor="t" rtlCol="false" tIns="0" lIns="0" bIns="0" rIns="0">
            <a:spAutoFit/>
          </a:bodyPr>
          <a:lstStyle/>
          <a:p>
            <a:pPr algn="l">
              <a:lnSpc>
                <a:spcPts val="3232"/>
              </a:lnSpc>
            </a:pPr>
            <a:r>
              <a:rPr lang="en-US" sz="1962">
                <a:solidFill>
                  <a:srgbClr val="504C49"/>
                </a:solidFill>
                <a:latin typeface="Source Han Sans JP"/>
                <a:ea typeface="Source Han Sans JP"/>
                <a:cs typeface="Source Han Sans JP"/>
                <a:sym typeface="Source Han Sans JP"/>
              </a:rPr>
              <a:t>Effective preprocessing is crucial for transforming raw text and metadata into features suitable for machine learning and deep learning models.</a:t>
            </a:r>
          </a:p>
        </p:txBody>
      </p:sp>
      <p:grpSp>
        <p:nvGrpSpPr>
          <p:cNvPr name="Group 8" id="8"/>
          <p:cNvGrpSpPr>
            <a:grpSpLocks noChangeAspect="true"/>
          </p:cNvGrpSpPr>
          <p:nvPr/>
        </p:nvGrpSpPr>
        <p:grpSpPr>
          <a:xfrm rot="0">
            <a:off x="714077" y="1755129"/>
            <a:ext cx="15602819" cy="6728282"/>
            <a:chOff x="0" y="0"/>
            <a:chExt cx="22671882" cy="9776618"/>
          </a:xfrm>
        </p:grpSpPr>
        <p:sp>
          <p:nvSpPr>
            <p:cNvPr name="Freeform 9" id="9" descr="preencoded.png"/>
            <p:cNvSpPr/>
            <p:nvPr/>
          </p:nvSpPr>
          <p:spPr>
            <a:xfrm flipH="false" flipV="false" rot="0">
              <a:off x="0" y="0"/>
              <a:ext cx="22671912" cy="9776587"/>
            </a:xfrm>
            <a:custGeom>
              <a:avLst/>
              <a:gdLst/>
              <a:ahLst/>
              <a:cxnLst/>
              <a:rect r="r" b="b" t="t" l="l"/>
              <a:pathLst>
                <a:path h="9776587" w="22671912">
                  <a:moveTo>
                    <a:pt x="0" y="0"/>
                  </a:moveTo>
                  <a:lnTo>
                    <a:pt x="22671912" y="0"/>
                  </a:lnTo>
                  <a:lnTo>
                    <a:pt x="22671912" y="9776587"/>
                  </a:lnTo>
                  <a:lnTo>
                    <a:pt x="0" y="9776587"/>
                  </a:lnTo>
                  <a:lnTo>
                    <a:pt x="0" y="0"/>
                  </a:lnTo>
                  <a:close/>
                </a:path>
              </a:pathLst>
            </a:custGeom>
            <a:blipFill>
              <a:blip r:embed="rId3"/>
              <a:stretch>
                <a:fillRect l="0" t="-17" r="0" b="-17"/>
              </a:stretch>
            </a:blipFill>
          </p:spPr>
        </p:sp>
      </p:grpSp>
      <p:sp>
        <p:nvSpPr>
          <p:cNvPr name="TextBox 10" id="10"/>
          <p:cNvSpPr txBox="true"/>
          <p:nvPr/>
        </p:nvSpPr>
        <p:spPr>
          <a:xfrm rot="0">
            <a:off x="1715552" y="7436932"/>
            <a:ext cx="3857606" cy="501251"/>
          </a:xfrm>
          <a:prstGeom prst="rect">
            <a:avLst/>
          </a:prstGeom>
        </p:spPr>
        <p:txBody>
          <a:bodyPr anchor="t" rtlCol="false" tIns="0" lIns="0" bIns="0" rIns="0">
            <a:spAutoFit/>
          </a:bodyPr>
          <a:lstStyle/>
          <a:p>
            <a:pPr algn="l">
              <a:lnSpc>
                <a:spcPts val="2062"/>
              </a:lnSpc>
            </a:pPr>
            <a:r>
              <a:rPr lang="en-US" sz="1687">
                <a:solidFill>
                  <a:srgbClr val="FFFFFF"/>
                </a:solidFill>
                <a:latin typeface="Arimo"/>
                <a:ea typeface="Arimo"/>
                <a:cs typeface="Arimo"/>
                <a:sym typeface="Arimo"/>
              </a:rPr>
              <a:t>Feature Extraction</a:t>
            </a:r>
          </a:p>
        </p:txBody>
      </p:sp>
      <p:sp>
        <p:nvSpPr>
          <p:cNvPr name="TextBox 11" id="11"/>
          <p:cNvSpPr txBox="true"/>
          <p:nvPr/>
        </p:nvSpPr>
        <p:spPr>
          <a:xfrm rot="0">
            <a:off x="1715552" y="5739586"/>
            <a:ext cx="3857606" cy="501251"/>
          </a:xfrm>
          <a:prstGeom prst="rect">
            <a:avLst/>
          </a:prstGeom>
        </p:spPr>
        <p:txBody>
          <a:bodyPr anchor="t" rtlCol="false" tIns="0" lIns="0" bIns="0" rIns="0">
            <a:spAutoFit/>
          </a:bodyPr>
          <a:lstStyle/>
          <a:p>
            <a:pPr algn="l">
              <a:lnSpc>
                <a:spcPts val="2062"/>
              </a:lnSpc>
            </a:pPr>
            <a:r>
              <a:rPr lang="en-US" sz="1687">
                <a:solidFill>
                  <a:srgbClr val="FFFFFF"/>
                </a:solidFill>
                <a:latin typeface="Arimo"/>
                <a:ea typeface="Arimo"/>
                <a:cs typeface="Arimo"/>
                <a:sym typeface="Arimo"/>
              </a:rPr>
              <a:t>Tokenization</a:t>
            </a:r>
          </a:p>
        </p:txBody>
      </p:sp>
      <p:sp>
        <p:nvSpPr>
          <p:cNvPr name="TextBox 12" id="12"/>
          <p:cNvSpPr txBox="true"/>
          <p:nvPr/>
        </p:nvSpPr>
        <p:spPr>
          <a:xfrm rot="0">
            <a:off x="1715552" y="4059384"/>
            <a:ext cx="3857606" cy="501251"/>
          </a:xfrm>
          <a:prstGeom prst="rect">
            <a:avLst/>
          </a:prstGeom>
        </p:spPr>
        <p:txBody>
          <a:bodyPr anchor="t" rtlCol="false" tIns="0" lIns="0" bIns="0" rIns="0">
            <a:spAutoFit/>
          </a:bodyPr>
          <a:lstStyle/>
          <a:p>
            <a:pPr algn="l">
              <a:lnSpc>
                <a:spcPts val="2062"/>
              </a:lnSpc>
            </a:pPr>
            <a:r>
              <a:rPr lang="en-US" sz="1687">
                <a:solidFill>
                  <a:srgbClr val="FFFFFF"/>
                </a:solidFill>
                <a:latin typeface="Arimo"/>
                <a:ea typeface="Arimo"/>
                <a:cs typeface="Arimo"/>
                <a:sym typeface="Arimo"/>
              </a:rPr>
              <a:t>Text Cleaning</a:t>
            </a:r>
          </a:p>
        </p:txBody>
      </p:sp>
      <p:sp>
        <p:nvSpPr>
          <p:cNvPr name="TextBox 13" id="13"/>
          <p:cNvSpPr txBox="true"/>
          <p:nvPr/>
        </p:nvSpPr>
        <p:spPr>
          <a:xfrm rot="0">
            <a:off x="1715552" y="2362037"/>
            <a:ext cx="3857606" cy="501251"/>
          </a:xfrm>
          <a:prstGeom prst="rect">
            <a:avLst/>
          </a:prstGeom>
        </p:spPr>
        <p:txBody>
          <a:bodyPr anchor="t" rtlCol="false" tIns="0" lIns="0" bIns="0" rIns="0">
            <a:spAutoFit/>
          </a:bodyPr>
          <a:lstStyle/>
          <a:p>
            <a:pPr algn="l">
              <a:lnSpc>
                <a:spcPts val="2062"/>
              </a:lnSpc>
            </a:pPr>
            <a:r>
              <a:rPr lang="en-US" sz="1687">
                <a:solidFill>
                  <a:srgbClr val="FFFFFF"/>
                </a:solidFill>
                <a:latin typeface="Arimo"/>
                <a:ea typeface="Arimo"/>
                <a:cs typeface="Arimo"/>
                <a:sym typeface="Arimo"/>
              </a:rPr>
              <a:t>Raw Dataset</a:t>
            </a:r>
          </a:p>
        </p:txBody>
      </p:sp>
      <p:grpSp>
        <p:nvGrpSpPr>
          <p:cNvPr name="Group 14" id="14"/>
          <p:cNvGrpSpPr/>
          <p:nvPr/>
        </p:nvGrpSpPr>
        <p:grpSpPr>
          <a:xfrm rot="0">
            <a:off x="571351" y="10201275"/>
            <a:ext cx="8501211" cy="1051471"/>
            <a:chOff x="0" y="0"/>
            <a:chExt cx="11334948" cy="1401962"/>
          </a:xfrm>
        </p:grpSpPr>
        <p:sp>
          <p:nvSpPr>
            <p:cNvPr name="Freeform 15" id="15"/>
            <p:cNvSpPr/>
            <p:nvPr/>
          </p:nvSpPr>
          <p:spPr>
            <a:xfrm flipH="false" flipV="false" rot="0">
              <a:off x="0" y="0"/>
              <a:ext cx="11335004" cy="1401953"/>
            </a:xfrm>
            <a:custGeom>
              <a:avLst/>
              <a:gdLst/>
              <a:ahLst/>
              <a:cxnLst/>
              <a:rect r="r" b="b" t="t" l="l"/>
              <a:pathLst>
                <a:path h="1401953" w="11335004">
                  <a:moveTo>
                    <a:pt x="0" y="28575"/>
                  </a:moveTo>
                  <a:cubicBezTo>
                    <a:pt x="0" y="12827"/>
                    <a:pt x="12827" y="0"/>
                    <a:pt x="28575" y="0"/>
                  </a:cubicBezTo>
                  <a:lnTo>
                    <a:pt x="11306429" y="0"/>
                  </a:lnTo>
                  <a:cubicBezTo>
                    <a:pt x="11322177" y="0"/>
                    <a:pt x="11335004" y="12827"/>
                    <a:pt x="11335004" y="28575"/>
                  </a:cubicBezTo>
                  <a:lnTo>
                    <a:pt x="11335004" y="1373378"/>
                  </a:lnTo>
                  <a:cubicBezTo>
                    <a:pt x="11335004" y="1389126"/>
                    <a:pt x="11322177" y="1401953"/>
                    <a:pt x="11306429" y="1401953"/>
                  </a:cubicBezTo>
                  <a:lnTo>
                    <a:pt x="28575" y="1401953"/>
                  </a:lnTo>
                  <a:cubicBezTo>
                    <a:pt x="12827" y="1401953"/>
                    <a:pt x="0" y="1389126"/>
                    <a:pt x="0" y="1373378"/>
                  </a:cubicBezTo>
                  <a:close/>
                </a:path>
              </a:pathLst>
            </a:custGeom>
            <a:solidFill>
              <a:srgbClr val="F9F7F7"/>
            </a:solidFill>
          </p:spPr>
        </p:sp>
      </p:grpSp>
      <p:sp>
        <p:nvSpPr>
          <p:cNvPr name="TextBox 16" id="16"/>
          <p:cNvSpPr txBox="true"/>
          <p:nvPr/>
        </p:nvSpPr>
        <p:spPr>
          <a:xfrm rot="0">
            <a:off x="714078" y="10315426"/>
            <a:ext cx="2253854" cy="251818"/>
          </a:xfrm>
          <a:prstGeom prst="rect">
            <a:avLst/>
          </a:prstGeom>
        </p:spPr>
        <p:txBody>
          <a:bodyPr anchor="t" rtlCol="false" tIns="0" lIns="0" bIns="0" rIns="0">
            <a:spAutoFit/>
          </a:bodyPr>
          <a:lstStyle/>
          <a:p>
            <a:pPr algn="l">
              <a:lnSpc>
                <a:spcPts val="1750"/>
              </a:lnSpc>
            </a:pPr>
            <a:r>
              <a:rPr lang="en-US" sz="1375">
                <a:solidFill>
                  <a:srgbClr val="504C49"/>
                </a:solidFill>
                <a:latin typeface="Arimo"/>
                <a:ea typeface="Arimo"/>
                <a:cs typeface="Arimo"/>
                <a:sym typeface="Arimo"/>
              </a:rPr>
              <a:t>Class Imbalance Handling</a:t>
            </a:r>
          </a:p>
        </p:txBody>
      </p:sp>
      <p:sp>
        <p:nvSpPr>
          <p:cNvPr name="TextBox 17" id="17"/>
          <p:cNvSpPr txBox="true"/>
          <p:nvPr/>
        </p:nvSpPr>
        <p:spPr>
          <a:xfrm rot="0">
            <a:off x="714078" y="10614720"/>
            <a:ext cx="8215759" cy="495300"/>
          </a:xfrm>
          <a:prstGeom prst="rect">
            <a:avLst/>
          </a:prstGeom>
        </p:spPr>
        <p:txBody>
          <a:bodyPr anchor="t" rtlCol="false" tIns="0" lIns="0" bIns="0" rIns="0">
            <a:spAutoFit/>
          </a:bodyPr>
          <a:lstStyle/>
          <a:p>
            <a:pPr algn="l">
              <a:lnSpc>
                <a:spcPts val="1750"/>
              </a:lnSpc>
            </a:pPr>
            <a:r>
              <a:rPr lang="en-US" sz="1062">
                <a:solidFill>
                  <a:srgbClr val="504C49"/>
                </a:solidFill>
                <a:latin typeface="Source Han Sans JP"/>
                <a:ea typeface="Source Han Sans JP"/>
                <a:cs typeface="Source Han Sans JP"/>
                <a:sym typeface="Source Han Sans JP"/>
              </a:rPr>
              <a:t>Many real-world datasets suffer from class imbalance (e.g., far more "real" news samples than "fake"). We address this using techniques like undersampling the majority class or oversampling the minority class to prevent model bias.</a:t>
            </a:r>
          </a:p>
        </p:txBody>
      </p:sp>
      <p:grpSp>
        <p:nvGrpSpPr>
          <p:cNvPr name="Group 18" id="18"/>
          <p:cNvGrpSpPr/>
          <p:nvPr/>
        </p:nvGrpSpPr>
        <p:grpSpPr>
          <a:xfrm rot="0">
            <a:off x="9215289" y="10201275"/>
            <a:ext cx="8501360" cy="1051471"/>
            <a:chOff x="0" y="0"/>
            <a:chExt cx="11335147" cy="1401962"/>
          </a:xfrm>
        </p:grpSpPr>
        <p:sp>
          <p:nvSpPr>
            <p:cNvPr name="Freeform 19" id="19"/>
            <p:cNvSpPr/>
            <p:nvPr/>
          </p:nvSpPr>
          <p:spPr>
            <a:xfrm flipH="false" flipV="false" rot="0">
              <a:off x="0" y="0"/>
              <a:ext cx="11335131" cy="1401953"/>
            </a:xfrm>
            <a:custGeom>
              <a:avLst/>
              <a:gdLst/>
              <a:ahLst/>
              <a:cxnLst/>
              <a:rect r="r" b="b" t="t" l="l"/>
              <a:pathLst>
                <a:path h="1401953" w="11335131">
                  <a:moveTo>
                    <a:pt x="0" y="28575"/>
                  </a:moveTo>
                  <a:cubicBezTo>
                    <a:pt x="0" y="12827"/>
                    <a:pt x="12827" y="0"/>
                    <a:pt x="28575" y="0"/>
                  </a:cubicBezTo>
                  <a:lnTo>
                    <a:pt x="11306556" y="0"/>
                  </a:lnTo>
                  <a:cubicBezTo>
                    <a:pt x="11322304" y="0"/>
                    <a:pt x="11335131" y="12827"/>
                    <a:pt x="11335131" y="28575"/>
                  </a:cubicBezTo>
                  <a:lnTo>
                    <a:pt x="11335131" y="1373378"/>
                  </a:lnTo>
                  <a:cubicBezTo>
                    <a:pt x="11335131" y="1389126"/>
                    <a:pt x="11322304" y="1401953"/>
                    <a:pt x="11306556" y="1401953"/>
                  </a:cubicBezTo>
                  <a:lnTo>
                    <a:pt x="28575" y="1401953"/>
                  </a:lnTo>
                  <a:cubicBezTo>
                    <a:pt x="12827" y="1401953"/>
                    <a:pt x="0" y="1389126"/>
                    <a:pt x="0" y="1373378"/>
                  </a:cubicBezTo>
                  <a:close/>
                </a:path>
              </a:pathLst>
            </a:custGeom>
            <a:solidFill>
              <a:srgbClr val="F9F7F7"/>
            </a:solidFill>
          </p:spPr>
        </p:sp>
      </p:grpSp>
      <p:sp>
        <p:nvSpPr>
          <p:cNvPr name="TextBox 20" id="20"/>
          <p:cNvSpPr txBox="true"/>
          <p:nvPr/>
        </p:nvSpPr>
        <p:spPr>
          <a:xfrm rot="0">
            <a:off x="9358015" y="10315426"/>
            <a:ext cx="1885801" cy="251818"/>
          </a:xfrm>
          <a:prstGeom prst="rect">
            <a:avLst/>
          </a:prstGeom>
        </p:spPr>
        <p:txBody>
          <a:bodyPr anchor="t" rtlCol="false" tIns="0" lIns="0" bIns="0" rIns="0">
            <a:spAutoFit/>
          </a:bodyPr>
          <a:lstStyle/>
          <a:p>
            <a:pPr algn="l">
              <a:lnSpc>
                <a:spcPts val="1750"/>
              </a:lnSpc>
            </a:pPr>
            <a:r>
              <a:rPr lang="en-US" sz="1375">
                <a:solidFill>
                  <a:srgbClr val="504C49"/>
                </a:solidFill>
                <a:latin typeface="Arimo"/>
                <a:ea typeface="Arimo"/>
                <a:cs typeface="Arimo"/>
                <a:sym typeface="Arimo"/>
              </a:rPr>
              <a:t>Feature Vectorization</a:t>
            </a:r>
          </a:p>
        </p:txBody>
      </p:sp>
      <p:sp>
        <p:nvSpPr>
          <p:cNvPr name="TextBox 21" id="21"/>
          <p:cNvSpPr txBox="true"/>
          <p:nvPr/>
        </p:nvSpPr>
        <p:spPr>
          <a:xfrm rot="0">
            <a:off x="9358015" y="10614720"/>
            <a:ext cx="8215907" cy="495300"/>
          </a:xfrm>
          <a:prstGeom prst="rect">
            <a:avLst/>
          </a:prstGeom>
        </p:spPr>
        <p:txBody>
          <a:bodyPr anchor="t" rtlCol="false" tIns="0" lIns="0" bIns="0" rIns="0">
            <a:spAutoFit/>
          </a:bodyPr>
          <a:lstStyle/>
          <a:p>
            <a:pPr algn="l">
              <a:lnSpc>
                <a:spcPts val="1750"/>
              </a:lnSpc>
            </a:pPr>
            <a:r>
              <a:rPr lang="en-US" sz="1062">
                <a:solidFill>
                  <a:srgbClr val="504C49"/>
                </a:solidFill>
                <a:latin typeface="Source Han Sans JP"/>
                <a:ea typeface="Source Han Sans JP"/>
                <a:cs typeface="Source Han Sans JP"/>
                <a:sym typeface="Source Han Sans JP"/>
              </a:rPr>
              <a:t>Text is converted into numerical representations using techniques like Bag-of-Words (BoW), TF-IDF, and advanced word embeddings (Word2Vec, GloVe) for deep learning models. For Transformers, tokenized input is generated.</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238621"/>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1D1D1B"/>
            </a:solidFill>
          </p:spPr>
        </p:sp>
      </p:grpSp>
      <p:sp>
        <p:nvSpPr>
          <p:cNvPr name="TextBox 6" id="6"/>
          <p:cNvSpPr txBox="true"/>
          <p:nvPr/>
        </p:nvSpPr>
        <p:spPr>
          <a:xfrm rot="0">
            <a:off x="1965722" y="4131766"/>
            <a:ext cx="14356408" cy="773112"/>
          </a:xfrm>
          <a:prstGeom prst="rect">
            <a:avLst/>
          </a:prstGeom>
        </p:spPr>
        <p:txBody>
          <a:bodyPr anchor="t" rtlCol="false" tIns="0" lIns="0" bIns="0" rIns="0">
            <a:spAutoFit/>
          </a:bodyPr>
          <a:lstStyle/>
          <a:p>
            <a:pPr algn="ctr">
              <a:lnSpc>
                <a:spcPts val="6062"/>
              </a:lnSpc>
            </a:pPr>
            <a:r>
              <a:rPr lang="en-US" sz="4875">
                <a:solidFill>
                  <a:srgbClr val="FFFFFF"/>
                </a:solidFill>
                <a:latin typeface="Arimo"/>
                <a:ea typeface="Arimo"/>
                <a:cs typeface="Arimo"/>
                <a:sym typeface="Arimo"/>
              </a:rPr>
              <a:t>  </a:t>
            </a:r>
            <a:r>
              <a:rPr lang="en-US" sz="4875">
                <a:solidFill>
                  <a:srgbClr val="FFFFFF"/>
                </a:solidFill>
                <a:latin typeface="Arimo"/>
                <a:ea typeface="Arimo"/>
                <a:cs typeface="Arimo"/>
                <a:sym typeface="Arimo"/>
              </a:rPr>
              <a:t>System Architecture</a:t>
            </a:r>
          </a:p>
        </p:txBody>
      </p:sp>
      <p:sp>
        <p:nvSpPr>
          <p:cNvPr name="TextBox 7" id="7"/>
          <p:cNvSpPr txBox="true"/>
          <p:nvPr/>
        </p:nvSpPr>
        <p:spPr>
          <a:xfrm rot="0">
            <a:off x="992237" y="5605760"/>
            <a:ext cx="16303526" cy="1226125"/>
          </a:xfrm>
          <a:prstGeom prst="rect">
            <a:avLst/>
          </a:prstGeom>
        </p:spPr>
        <p:txBody>
          <a:bodyPr anchor="t" rtlCol="false" tIns="0" lIns="0" bIns="0" rIns="0">
            <a:spAutoFit/>
          </a:bodyPr>
          <a:lstStyle/>
          <a:p>
            <a:pPr algn="ctr">
              <a:lnSpc>
                <a:spcPts val="5060"/>
              </a:lnSpc>
            </a:pPr>
            <a:r>
              <a:rPr lang="en-US" sz="3137">
                <a:solidFill>
                  <a:srgbClr val="FFFFFF"/>
                </a:solidFill>
                <a:latin typeface="Source Han Sans JP"/>
                <a:ea typeface="Source Han Sans JP"/>
                <a:cs typeface="Source Han Sans JP"/>
                <a:sym typeface="Source Han Sans JP"/>
              </a:rPr>
              <a:t>Our InfoTrust framework processes news content through a multi-stage pipeline to deliver a comprehensive credibility assessment.</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1065610" y="1160860"/>
            <a:ext cx="16156632" cy="813198"/>
          </a:xfrm>
          <a:prstGeom prst="rect">
            <a:avLst/>
          </a:prstGeom>
        </p:spPr>
        <p:txBody>
          <a:bodyPr anchor="t" rtlCol="false" tIns="0" lIns="0" bIns="0" rIns="0">
            <a:spAutoFit/>
          </a:bodyPr>
          <a:lstStyle/>
          <a:p>
            <a:pPr algn="ctr">
              <a:lnSpc>
                <a:spcPts val="6062"/>
              </a:lnSpc>
            </a:pPr>
            <a:r>
              <a:rPr lang="en-US" sz="4875">
                <a:solidFill>
                  <a:srgbClr val="201B18"/>
                </a:solidFill>
                <a:latin typeface="Arimo"/>
                <a:ea typeface="Arimo"/>
                <a:cs typeface="Arimo"/>
                <a:sym typeface="Arimo"/>
              </a:rPr>
              <a:t>Stage 1: Establishing Baseline with Machine Learning</a:t>
            </a:r>
          </a:p>
        </p:txBody>
      </p:sp>
      <p:sp>
        <p:nvSpPr>
          <p:cNvPr name="TextBox 7" id="7"/>
          <p:cNvSpPr txBox="true"/>
          <p:nvPr/>
        </p:nvSpPr>
        <p:spPr>
          <a:xfrm rot="0">
            <a:off x="992237" y="2384375"/>
            <a:ext cx="16303526" cy="915650"/>
          </a:xfrm>
          <a:prstGeom prst="rect">
            <a:avLst/>
          </a:prstGeom>
        </p:spPr>
        <p:txBody>
          <a:bodyPr anchor="t" rtlCol="false" tIns="0" lIns="0" bIns="0" rIns="0">
            <a:spAutoFit/>
          </a:bodyPr>
          <a:lstStyle/>
          <a:p>
            <a:pPr algn="l">
              <a:lnSpc>
                <a:spcPts val="3770"/>
              </a:lnSpc>
            </a:pPr>
            <a:r>
              <a:rPr lang="en-US" sz="2337">
                <a:solidFill>
                  <a:srgbClr val="504C49"/>
                </a:solidFill>
                <a:latin typeface="Source Han Sans JP"/>
                <a:ea typeface="Source Han Sans JP"/>
                <a:cs typeface="Source Han Sans JP"/>
                <a:sym typeface="Source Han Sans JP"/>
              </a:rPr>
              <a:t>In the initial phase, we establish performance baselines using classical Machine Learning (ML) models, providing a crucial reference point for the advanced models to be developed in Stage 2.</a:t>
            </a:r>
          </a:p>
        </p:txBody>
      </p:sp>
      <p:grpSp>
        <p:nvGrpSpPr>
          <p:cNvPr name="Group 8" id="8"/>
          <p:cNvGrpSpPr/>
          <p:nvPr/>
        </p:nvGrpSpPr>
        <p:grpSpPr>
          <a:xfrm rot="0">
            <a:off x="992238" y="3935909"/>
            <a:ext cx="5269111" cy="28575"/>
            <a:chOff x="0" y="0"/>
            <a:chExt cx="7025482" cy="38100"/>
          </a:xfrm>
        </p:grpSpPr>
        <p:sp>
          <p:nvSpPr>
            <p:cNvPr name="Freeform 9" id="9"/>
            <p:cNvSpPr/>
            <p:nvPr/>
          </p:nvSpPr>
          <p:spPr>
            <a:xfrm flipH="false" flipV="false" rot="0">
              <a:off x="0" y="0"/>
              <a:ext cx="7025513" cy="38100"/>
            </a:xfrm>
            <a:custGeom>
              <a:avLst/>
              <a:gdLst/>
              <a:ahLst/>
              <a:cxnLst/>
              <a:rect r="r" b="b" t="t" l="l"/>
              <a:pathLst>
                <a:path h="38100" w="7025513">
                  <a:moveTo>
                    <a:pt x="0" y="0"/>
                  </a:moveTo>
                  <a:lnTo>
                    <a:pt x="7025513" y="0"/>
                  </a:lnTo>
                  <a:lnTo>
                    <a:pt x="7025513" y="38100"/>
                  </a:lnTo>
                  <a:lnTo>
                    <a:pt x="0" y="38100"/>
                  </a:lnTo>
                  <a:close/>
                </a:path>
              </a:pathLst>
            </a:custGeom>
            <a:solidFill>
              <a:srgbClr val="3E2513"/>
            </a:solidFill>
          </p:spPr>
        </p:sp>
      </p:grpSp>
      <p:sp>
        <p:nvSpPr>
          <p:cNvPr name="TextBox 10" id="10"/>
          <p:cNvSpPr txBox="true"/>
          <p:nvPr/>
        </p:nvSpPr>
        <p:spPr>
          <a:xfrm rot="0">
            <a:off x="1028700" y="4293877"/>
            <a:ext cx="3101131" cy="436978"/>
          </a:xfrm>
          <a:prstGeom prst="rect">
            <a:avLst/>
          </a:prstGeom>
        </p:spPr>
        <p:txBody>
          <a:bodyPr anchor="t" rtlCol="false" tIns="0" lIns="0" bIns="0" rIns="0">
            <a:spAutoFit/>
          </a:bodyPr>
          <a:lstStyle/>
          <a:p>
            <a:pPr algn="l">
              <a:lnSpc>
                <a:spcPts val="3369"/>
              </a:lnSpc>
            </a:pPr>
            <a:r>
              <a:rPr lang="en-US" sz="2737">
                <a:solidFill>
                  <a:srgbClr val="F44444"/>
                </a:solidFill>
                <a:latin typeface="Arimo"/>
                <a:ea typeface="Arimo"/>
                <a:cs typeface="Arimo"/>
                <a:sym typeface="Arimo"/>
              </a:rPr>
              <a:t>Model Selection</a:t>
            </a:r>
          </a:p>
        </p:txBody>
      </p:sp>
      <p:sp>
        <p:nvSpPr>
          <p:cNvPr name="TextBox 11" id="11"/>
          <p:cNvSpPr txBox="true"/>
          <p:nvPr/>
        </p:nvSpPr>
        <p:spPr>
          <a:xfrm rot="0">
            <a:off x="1028700" y="4990988"/>
            <a:ext cx="5269409" cy="2836375"/>
          </a:xfrm>
          <a:prstGeom prst="rect">
            <a:avLst/>
          </a:prstGeom>
        </p:spPr>
        <p:txBody>
          <a:bodyPr anchor="t" rtlCol="false" tIns="0" lIns="0" bIns="0" rIns="0">
            <a:spAutoFit/>
          </a:bodyPr>
          <a:lstStyle/>
          <a:p>
            <a:pPr algn="l">
              <a:lnSpc>
                <a:spcPts val="3286"/>
              </a:lnSpc>
            </a:pPr>
            <a:r>
              <a:rPr lang="en-US" sz="2037">
                <a:solidFill>
                  <a:srgbClr val="504C49"/>
                </a:solidFill>
                <a:latin typeface="Source Han Sans JP"/>
                <a:ea typeface="Source Han Sans JP"/>
                <a:cs typeface="Source Han Sans JP"/>
                <a:sym typeface="Source Han Sans JP"/>
              </a:rPr>
              <a:t>We employ a suite of classical</a:t>
            </a:r>
            <a:r>
              <a:rPr lang="en-US" sz="2037" u="sng">
                <a:solidFill>
                  <a:srgbClr val="504C49"/>
                </a:solidFill>
                <a:latin typeface="Source Han Sans JP"/>
                <a:ea typeface="Source Han Sans JP"/>
                <a:cs typeface="Source Han Sans JP"/>
                <a:sym typeface="Source Han Sans JP"/>
              </a:rPr>
              <a:t> </a:t>
            </a:r>
            <a:r>
              <a:rPr lang="en-US" b="true" sz="2037" u="sng">
                <a:solidFill>
                  <a:srgbClr val="504C49"/>
                </a:solidFill>
                <a:latin typeface="Source Han Sans JP Bold"/>
                <a:ea typeface="Source Han Sans JP Bold"/>
                <a:cs typeface="Source Han Sans JP Bold"/>
                <a:sym typeface="Source Han Sans JP Bold"/>
              </a:rPr>
              <a:t>ML classifiers: Logistic Regression </a:t>
            </a:r>
            <a:r>
              <a:rPr lang="en-US" sz="2037">
                <a:solidFill>
                  <a:srgbClr val="504C49"/>
                </a:solidFill>
                <a:latin typeface="Source Han Sans JP"/>
                <a:ea typeface="Source Han Sans JP"/>
                <a:cs typeface="Source Han Sans JP"/>
                <a:sym typeface="Source Han Sans JP"/>
              </a:rPr>
              <a:t>(a linear baseline),</a:t>
            </a:r>
            <a:r>
              <a:rPr lang="en-US" sz="2037" u="sng">
                <a:solidFill>
                  <a:srgbClr val="504C49"/>
                </a:solidFill>
                <a:latin typeface="Source Han Sans JP"/>
                <a:ea typeface="Source Han Sans JP"/>
                <a:cs typeface="Source Han Sans JP"/>
                <a:sym typeface="Source Han Sans JP"/>
              </a:rPr>
              <a:t> </a:t>
            </a:r>
            <a:r>
              <a:rPr lang="en-US" b="true" sz="2037" u="sng">
                <a:solidFill>
                  <a:srgbClr val="504C49"/>
                </a:solidFill>
                <a:latin typeface="Source Han Sans JP Bold"/>
                <a:ea typeface="Source Han Sans JP Bold"/>
                <a:cs typeface="Source Han Sans JP Bold"/>
                <a:sym typeface="Source Han Sans JP Bold"/>
              </a:rPr>
              <a:t>Naïve Bayes </a:t>
            </a:r>
            <a:r>
              <a:rPr lang="en-US" sz="2037">
                <a:solidFill>
                  <a:srgbClr val="504C49"/>
                </a:solidFill>
                <a:latin typeface="Source Han Sans JP"/>
                <a:ea typeface="Source Han Sans JP"/>
                <a:cs typeface="Source Han Sans JP"/>
                <a:sym typeface="Source Han Sans JP"/>
              </a:rPr>
              <a:t>(a probabilistic model), </a:t>
            </a:r>
            <a:r>
              <a:rPr lang="en-US" b="true" sz="2037" u="sng">
                <a:solidFill>
                  <a:srgbClr val="504C49"/>
                </a:solidFill>
                <a:latin typeface="Source Han Sans JP Bold"/>
                <a:ea typeface="Source Han Sans JP Bold"/>
                <a:cs typeface="Source Han Sans JP Bold"/>
                <a:sym typeface="Source Han Sans JP Bold"/>
              </a:rPr>
              <a:t>Random Forest</a:t>
            </a:r>
            <a:r>
              <a:rPr lang="en-US" sz="2037">
                <a:solidFill>
                  <a:srgbClr val="504C49"/>
                </a:solidFill>
                <a:latin typeface="Source Han Sans JP"/>
                <a:ea typeface="Source Han Sans JP"/>
                <a:cs typeface="Source Han Sans JP"/>
                <a:sym typeface="Source Han Sans JP"/>
              </a:rPr>
              <a:t> (a tree-based ensemble known for robustness), and</a:t>
            </a:r>
            <a:r>
              <a:rPr lang="en-US" sz="2037" u="sng">
                <a:solidFill>
                  <a:srgbClr val="504C49"/>
                </a:solidFill>
                <a:latin typeface="Source Han Sans JP"/>
                <a:ea typeface="Source Han Sans JP"/>
                <a:cs typeface="Source Han Sans JP"/>
                <a:sym typeface="Source Han Sans JP"/>
              </a:rPr>
              <a:t> </a:t>
            </a:r>
            <a:r>
              <a:rPr lang="en-US" b="true" sz="2037" u="sng">
                <a:solidFill>
                  <a:srgbClr val="504C49"/>
                </a:solidFill>
                <a:latin typeface="Source Han Sans JP Bold"/>
                <a:ea typeface="Source Han Sans JP Bold"/>
                <a:cs typeface="Source Han Sans JP Bold"/>
                <a:sym typeface="Source Han Sans JP Bold"/>
              </a:rPr>
              <a:t>XGBoost</a:t>
            </a:r>
            <a:r>
              <a:rPr lang="en-US" sz="2037">
                <a:solidFill>
                  <a:srgbClr val="504C49"/>
                </a:solidFill>
                <a:latin typeface="Source Han Sans JP"/>
                <a:ea typeface="Source Han Sans JP"/>
                <a:cs typeface="Source Han Sans JP"/>
                <a:sym typeface="Source Han Sans JP"/>
              </a:rPr>
              <a:t> (a powerful gradient boosting algorithm).</a:t>
            </a:r>
          </a:p>
        </p:txBody>
      </p:sp>
      <p:grpSp>
        <p:nvGrpSpPr>
          <p:cNvPr name="Group 12" id="12"/>
          <p:cNvGrpSpPr/>
          <p:nvPr/>
        </p:nvGrpSpPr>
        <p:grpSpPr>
          <a:xfrm rot="0">
            <a:off x="6509296" y="3935909"/>
            <a:ext cx="5269260" cy="28575"/>
            <a:chOff x="0" y="0"/>
            <a:chExt cx="7025680" cy="38100"/>
          </a:xfrm>
        </p:grpSpPr>
        <p:sp>
          <p:nvSpPr>
            <p:cNvPr name="Freeform 13" id="13"/>
            <p:cNvSpPr/>
            <p:nvPr/>
          </p:nvSpPr>
          <p:spPr>
            <a:xfrm flipH="false" flipV="false" rot="0">
              <a:off x="0" y="0"/>
              <a:ext cx="7025640" cy="38100"/>
            </a:xfrm>
            <a:custGeom>
              <a:avLst/>
              <a:gdLst/>
              <a:ahLst/>
              <a:cxnLst/>
              <a:rect r="r" b="b" t="t" l="l"/>
              <a:pathLst>
                <a:path h="38100" w="7025640">
                  <a:moveTo>
                    <a:pt x="0" y="0"/>
                  </a:moveTo>
                  <a:lnTo>
                    <a:pt x="7025640" y="0"/>
                  </a:lnTo>
                  <a:lnTo>
                    <a:pt x="7025640" y="38100"/>
                  </a:lnTo>
                  <a:lnTo>
                    <a:pt x="0" y="38100"/>
                  </a:lnTo>
                  <a:close/>
                </a:path>
              </a:pathLst>
            </a:custGeom>
            <a:solidFill>
              <a:srgbClr val="3E2513"/>
            </a:solidFill>
          </p:spPr>
        </p:sp>
      </p:grpSp>
      <p:sp>
        <p:nvSpPr>
          <p:cNvPr name="TextBox 14" id="14"/>
          <p:cNvSpPr txBox="true"/>
          <p:nvPr/>
        </p:nvSpPr>
        <p:spPr>
          <a:xfrm rot="0">
            <a:off x="6509296" y="4282306"/>
            <a:ext cx="3324225" cy="427843"/>
          </a:xfrm>
          <a:prstGeom prst="rect">
            <a:avLst/>
          </a:prstGeom>
        </p:spPr>
        <p:txBody>
          <a:bodyPr anchor="t" rtlCol="false" tIns="0" lIns="0" bIns="0" rIns="0">
            <a:spAutoFit/>
          </a:bodyPr>
          <a:lstStyle/>
          <a:p>
            <a:pPr algn="l">
              <a:lnSpc>
                <a:spcPts val="3246"/>
              </a:lnSpc>
            </a:pPr>
            <a:r>
              <a:rPr lang="en-US" sz="2637">
                <a:solidFill>
                  <a:srgbClr val="F44444"/>
                </a:solidFill>
                <a:latin typeface="Arimo"/>
                <a:ea typeface="Arimo"/>
                <a:cs typeface="Arimo"/>
                <a:sym typeface="Arimo"/>
              </a:rPr>
              <a:t>Training &amp; Evaluation</a:t>
            </a:r>
          </a:p>
        </p:txBody>
      </p:sp>
      <p:sp>
        <p:nvSpPr>
          <p:cNvPr name="TextBox 15" id="15"/>
          <p:cNvSpPr txBox="true"/>
          <p:nvPr/>
        </p:nvSpPr>
        <p:spPr>
          <a:xfrm rot="0">
            <a:off x="6509296" y="4990988"/>
            <a:ext cx="5269260" cy="2708275"/>
          </a:xfrm>
          <a:prstGeom prst="rect">
            <a:avLst/>
          </a:prstGeom>
        </p:spPr>
        <p:txBody>
          <a:bodyPr anchor="t" rtlCol="false" tIns="0" lIns="0" bIns="0" rIns="0">
            <a:spAutoFit/>
          </a:bodyPr>
          <a:lstStyle/>
          <a:p>
            <a:pPr algn="l">
              <a:lnSpc>
                <a:spcPts val="3124"/>
              </a:lnSpc>
            </a:pPr>
            <a:r>
              <a:rPr lang="en-US" sz="1937">
                <a:solidFill>
                  <a:srgbClr val="504C49"/>
                </a:solidFill>
                <a:latin typeface="Source Han Sans JP"/>
                <a:ea typeface="Source Han Sans JP"/>
                <a:cs typeface="Source Han Sans JP"/>
                <a:sym typeface="Source Han Sans JP"/>
              </a:rPr>
              <a:t>Models are trained on the </a:t>
            </a:r>
            <a:r>
              <a:rPr lang="en-US" sz="1937" b="true">
                <a:solidFill>
                  <a:srgbClr val="504C49"/>
                </a:solidFill>
                <a:latin typeface="Source Han Sans JP Bold"/>
                <a:ea typeface="Source Han Sans JP Bold"/>
                <a:cs typeface="Source Han Sans JP Bold"/>
                <a:sym typeface="Source Han Sans JP Bold"/>
              </a:rPr>
              <a:t>preprocessed, combined dataset</a:t>
            </a:r>
            <a:r>
              <a:rPr lang="en-US" sz="1937">
                <a:solidFill>
                  <a:srgbClr val="504C49"/>
                </a:solidFill>
                <a:latin typeface="Source Han Sans JP"/>
                <a:ea typeface="Source Han Sans JP"/>
                <a:cs typeface="Source Han Sans JP"/>
                <a:sym typeface="Source Han Sans JP"/>
              </a:rPr>
              <a:t>. Performance is evaluated using standard metrics: </a:t>
            </a:r>
            <a:r>
              <a:rPr lang="en-US" b="true" sz="1937" u="sng">
                <a:solidFill>
                  <a:srgbClr val="504C49"/>
                </a:solidFill>
                <a:latin typeface="Source Han Sans JP Bold"/>
                <a:ea typeface="Source Han Sans JP Bold"/>
                <a:cs typeface="Source Han Sans JP Bold"/>
                <a:sym typeface="Source Han Sans JP Bold"/>
              </a:rPr>
              <a:t>Accuracy, Precision, Recall, F1-score, and Area Under the ROC Curve (AUC). Hyperparameter tuning, </a:t>
            </a:r>
            <a:r>
              <a:rPr lang="en-US" sz="1937" b="true">
                <a:solidFill>
                  <a:srgbClr val="504C49"/>
                </a:solidFill>
                <a:latin typeface="Source Han Sans JP Bold"/>
                <a:ea typeface="Source Han Sans JP Bold"/>
                <a:cs typeface="Source Han Sans JP Bold"/>
                <a:sym typeface="Source Han Sans JP Bold"/>
              </a:rPr>
              <a:t>such as </a:t>
            </a:r>
            <a:r>
              <a:rPr lang="en-US" b="true" sz="1937" u="sng">
                <a:solidFill>
                  <a:srgbClr val="504C49"/>
                </a:solidFill>
                <a:latin typeface="Source Han Sans JP Bold"/>
                <a:ea typeface="Source Han Sans JP Bold"/>
                <a:cs typeface="Source Han Sans JP Bold"/>
                <a:sym typeface="Source Han Sans JP Bold"/>
              </a:rPr>
              <a:t>GridSearchCV</a:t>
            </a:r>
            <a:r>
              <a:rPr lang="en-US" sz="1937" b="true">
                <a:solidFill>
                  <a:srgbClr val="504C49"/>
                </a:solidFill>
                <a:latin typeface="Source Han Sans JP Bold"/>
                <a:ea typeface="Source Han Sans JP Bold"/>
                <a:cs typeface="Source Han Sans JP Bold"/>
                <a:sym typeface="Source Han Sans JP Bold"/>
              </a:rPr>
              <a:t>,</a:t>
            </a:r>
            <a:r>
              <a:rPr lang="en-US" sz="1937">
                <a:solidFill>
                  <a:srgbClr val="504C49"/>
                </a:solidFill>
                <a:latin typeface="Source Han Sans JP"/>
                <a:ea typeface="Source Han Sans JP"/>
                <a:cs typeface="Source Han Sans JP"/>
                <a:sym typeface="Source Han Sans JP"/>
              </a:rPr>
              <a:t> is applied to </a:t>
            </a:r>
            <a:r>
              <a:rPr lang="en-US" sz="1937" u="sng">
                <a:solidFill>
                  <a:srgbClr val="504C49"/>
                </a:solidFill>
                <a:latin typeface="Source Han Sans JP"/>
                <a:ea typeface="Source Han Sans JP"/>
                <a:cs typeface="Source Han Sans JP"/>
                <a:sym typeface="Source Han Sans JP"/>
              </a:rPr>
              <a:t>optimize model performance and mitigate overfitting.</a:t>
            </a:r>
          </a:p>
        </p:txBody>
      </p:sp>
      <p:grpSp>
        <p:nvGrpSpPr>
          <p:cNvPr name="Group 16" id="16"/>
          <p:cNvGrpSpPr/>
          <p:nvPr/>
        </p:nvGrpSpPr>
        <p:grpSpPr>
          <a:xfrm rot="0">
            <a:off x="12026504" y="3935909"/>
            <a:ext cx="5269111" cy="28575"/>
            <a:chOff x="0" y="0"/>
            <a:chExt cx="7025482" cy="38100"/>
          </a:xfrm>
        </p:grpSpPr>
        <p:sp>
          <p:nvSpPr>
            <p:cNvPr name="Freeform 17" id="17"/>
            <p:cNvSpPr/>
            <p:nvPr/>
          </p:nvSpPr>
          <p:spPr>
            <a:xfrm flipH="false" flipV="false" rot="0">
              <a:off x="0" y="0"/>
              <a:ext cx="7025513" cy="38100"/>
            </a:xfrm>
            <a:custGeom>
              <a:avLst/>
              <a:gdLst/>
              <a:ahLst/>
              <a:cxnLst/>
              <a:rect r="r" b="b" t="t" l="l"/>
              <a:pathLst>
                <a:path h="38100" w="7025513">
                  <a:moveTo>
                    <a:pt x="0" y="0"/>
                  </a:moveTo>
                  <a:lnTo>
                    <a:pt x="7025513" y="0"/>
                  </a:lnTo>
                  <a:lnTo>
                    <a:pt x="7025513" y="38100"/>
                  </a:lnTo>
                  <a:lnTo>
                    <a:pt x="0" y="38100"/>
                  </a:lnTo>
                  <a:close/>
                </a:path>
              </a:pathLst>
            </a:custGeom>
            <a:solidFill>
              <a:srgbClr val="3E2513"/>
            </a:solidFill>
          </p:spPr>
        </p:sp>
      </p:grpSp>
      <p:sp>
        <p:nvSpPr>
          <p:cNvPr name="TextBox 18" id="18"/>
          <p:cNvSpPr txBox="true"/>
          <p:nvPr/>
        </p:nvSpPr>
        <p:spPr>
          <a:xfrm rot="0">
            <a:off x="11988106" y="4312927"/>
            <a:ext cx="4261098" cy="397223"/>
          </a:xfrm>
          <a:prstGeom prst="rect">
            <a:avLst/>
          </a:prstGeom>
        </p:spPr>
        <p:txBody>
          <a:bodyPr anchor="t" rtlCol="false" tIns="0" lIns="0" bIns="0" rIns="0">
            <a:spAutoFit/>
          </a:bodyPr>
          <a:lstStyle/>
          <a:p>
            <a:pPr algn="l">
              <a:lnSpc>
                <a:spcPts val="2999"/>
              </a:lnSpc>
            </a:pPr>
            <a:r>
              <a:rPr lang="en-US" sz="2437">
                <a:solidFill>
                  <a:srgbClr val="F44444"/>
                </a:solidFill>
                <a:latin typeface="Arimo"/>
                <a:ea typeface="Arimo"/>
                <a:cs typeface="Arimo"/>
                <a:sym typeface="Arimo"/>
              </a:rPr>
              <a:t>Performance Benchmarking</a:t>
            </a:r>
          </a:p>
        </p:txBody>
      </p:sp>
      <p:sp>
        <p:nvSpPr>
          <p:cNvPr name="TextBox 19" id="19"/>
          <p:cNvSpPr txBox="true"/>
          <p:nvPr/>
        </p:nvSpPr>
        <p:spPr>
          <a:xfrm rot="0">
            <a:off x="11988106" y="5159876"/>
            <a:ext cx="5832821" cy="2602155"/>
          </a:xfrm>
          <a:prstGeom prst="rect">
            <a:avLst/>
          </a:prstGeom>
        </p:spPr>
        <p:txBody>
          <a:bodyPr anchor="t" rtlCol="false" tIns="0" lIns="0" bIns="0" rIns="0">
            <a:spAutoFit/>
          </a:bodyPr>
          <a:lstStyle/>
          <a:p>
            <a:pPr algn="l">
              <a:lnSpc>
                <a:spcPts val="3459"/>
              </a:lnSpc>
            </a:pPr>
            <a:r>
              <a:rPr lang="en-US" sz="2144">
                <a:solidFill>
                  <a:srgbClr val="504C49"/>
                </a:solidFill>
                <a:latin typeface="Source Han Sans JP"/>
                <a:ea typeface="Source Han Sans JP"/>
                <a:cs typeface="Source Han Sans JP"/>
                <a:sym typeface="Source Han Sans JP"/>
              </a:rPr>
              <a:t>The results from these ML models provide a baseline performance comparison. This allows us to </a:t>
            </a:r>
            <a:r>
              <a:rPr lang="en-US" sz="2144" b="true">
                <a:solidFill>
                  <a:srgbClr val="504C49"/>
                </a:solidFill>
                <a:latin typeface="Source Han Sans JP Bold"/>
                <a:ea typeface="Source Han Sans JP Bold"/>
                <a:cs typeface="Source Han Sans JP Bold"/>
                <a:sym typeface="Source Han Sans JP Bold"/>
              </a:rPr>
              <a:t>quantify the improvements achieved by more complex Deep Learning and Transformer models in subsequent stages.</a:t>
            </a:r>
          </a:p>
        </p:txBody>
      </p:sp>
      <p:sp>
        <p:nvSpPr>
          <p:cNvPr name="TextBox 20" id="20"/>
          <p:cNvSpPr txBox="true"/>
          <p:nvPr/>
        </p:nvSpPr>
        <p:spPr>
          <a:xfrm rot="0">
            <a:off x="1181100" y="8407652"/>
            <a:ext cx="16303526" cy="958031"/>
          </a:xfrm>
          <a:prstGeom prst="rect">
            <a:avLst/>
          </a:prstGeom>
        </p:spPr>
        <p:txBody>
          <a:bodyPr anchor="t" rtlCol="false" tIns="0" lIns="0" bIns="0" rIns="0">
            <a:spAutoFit/>
          </a:bodyPr>
          <a:lstStyle/>
          <a:p>
            <a:pPr algn="ctr">
              <a:lnSpc>
                <a:spcPts val="3931"/>
              </a:lnSpc>
            </a:pPr>
            <a:r>
              <a:rPr lang="en-US" sz="2437">
                <a:solidFill>
                  <a:srgbClr val="504C49"/>
                </a:solidFill>
                <a:latin typeface="Source Han Sans JP"/>
                <a:ea typeface="Source Han Sans JP"/>
                <a:cs typeface="Source Han Sans JP"/>
                <a:sym typeface="Source Han Sans JP"/>
              </a:rPr>
              <a:t>These models serve as a foundational step, helping us understand the inherent challenges and initial performance ceilings before moving to more complex architectures.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2603004" y="503336"/>
            <a:ext cx="13081992" cy="668973"/>
          </a:xfrm>
          <a:prstGeom prst="rect">
            <a:avLst/>
          </a:prstGeom>
        </p:spPr>
        <p:txBody>
          <a:bodyPr anchor="t" rtlCol="false" tIns="0" lIns="0" bIns="0" rIns="0">
            <a:spAutoFit/>
          </a:bodyPr>
          <a:lstStyle/>
          <a:p>
            <a:pPr algn="ctr">
              <a:lnSpc>
                <a:spcPts val="5187"/>
              </a:lnSpc>
            </a:pPr>
            <a:r>
              <a:rPr lang="en-US" sz="4149">
                <a:solidFill>
                  <a:srgbClr val="201B18"/>
                </a:solidFill>
                <a:latin typeface="Arimo"/>
                <a:ea typeface="Arimo"/>
                <a:cs typeface="Arimo"/>
                <a:sym typeface="Arimo"/>
              </a:rPr>
              <a:t>Stage 2: Advancing with Deep Learning &amp; Transformers</a:t>
            </a:r>
          </a:p>
        </p:txBody>
      </p:sp>
      <p:sp>
        <p:nvSpPr>
          <p:cNvPr name="TextBox 7" id="7"/>
          <p:cNvSpPr txBox="true"/>
          <p:nvPr/>
        </p:nvSpPr>
        <p:spPr>
          <a:xfrm rot="0">
            <a:off x="765274" y="1445716"/>
            <a:ext cx="16757451" cy="845398"/>
          </a:xfrm>
          <a:prstGeom prst="rect">
            <a:avLst/>
          </a:prstGeom>
        </p:spPr>
        <p:txBody>
          <a:bodyPr anchor="t" rtlCol="false" tIns="0" lIns="0" bIns="0" rIns="0">
            <a:spAutoFit/>
          </a:bodyPr>
          <a:lstStyle/>
          <a:p>
            <a:pPr algn="l">
              <a:lnSpc>
                <a:spcPts val="3483"/>
              </a:lnSpc>
            </a:pPr>
            <a:r>
              <a:rPr lang="en-US" sz="2199">
                <a:solidFill>
                  <a:srgbClr val="504C49"/>
                </a:solidFill>
                <a:latin typeface="Source Han Sans JP"/>
                <a:ea typeface="Source Han Sans JP"/>
                <a:cs typeface="Source Han Sans JP"/>
                <a:sym typeface="Source Han Sans JP"/>
              </a:rPr>
              <a:t>Building on our baseline, </a:t>
            </a:r>
            <a:r>
              <a:rPr lang="en-US" sz="2199" b="true">
                <a:solidFill>
                  <a:srgbClr val="F44444"/>
                </a:solidFill>
                <a:latin typeface="Source Han Sans JP Bold"/>
                <a:ea typeface="Source Han Sans JP Bold"/>
                <a:cs typeface="Source Han Sans JP Bold"/>
                <a:sym typeface="Source Han Sans JP Bold"/>
              </a:rPr>
              <a:t>Stage 2 introduces advanced Deep Learning (DL) and Transformer models to capture more complex textual patterns and contextual information</a:t>
            </a:r>
            <a:r>
              <a:rPr lang="en-US" sz="2199">
                <a:solidFill>
                  <a:srgbClr val="504C49"/>
                </a:solidFill>
                <a:latin typeface="Source Han Sans JP"/>
                <a:ea typeface="Source Han Sans JP"/>
                <a:cs typeface="Source Han Sans JP"/>
                <a:sym typeface="Source Han Sans JP"/>
              </a:rPr>
              <a:t> for enhanced credibility analysis.</a:t>
            </a:r>
          </a:p>
        </p:txBody>
      </p:sp>
      <p:grpSp>
        <p:nvGrpSpPr>
          <p:cNvPr name="Group 8" id="8"/>
          <p:cNvGrpSpPr>
            <a:grpSpLocks noChangeAspect="true"/>
          </p:cNvGrpSpPr>
          <p:nvPr/>
        </p:nvGrpSpPr>
        <p:grpSpPr>
          <a:xfrm rot="0">
            <a:off x="765274" y="3245941"/>
            <a:ext cx="4539854" cy="4539854"/>
            <a:chOff x="0" y="0"/>
            <a:chExt cx="6961585" cy="6961585"/>
          </a:xfrm>
        </p:grpSpPr>
        <p:sp>
          <p:nvSpPr>
            <p:cNvPr name="Freeform 9" id="9" descr="preencoded.png"/>
            <p:cNvSpPr/>
            <p:nvPr/>
          </p:nvSpPr>
          <p:spPr>
            <a:xfrm flipH="false" flipV="false" rot="0">
              <a:off x="0" y="0"/>
              <a:ext cx="6961632" cy="6961632"/>
            </a:xfrm>
            <a:custGeom>
              <a:avLst/>
              <a:gdLst/>
              <a:ahLst/>
              <a:cxnLst/>
              <a:rect r="r" b="b" t="t" l="l"/>
              <a:pathLst>
                <a:path h="6961632" w="6961632">
                  <a:moveTo>
                    <a:pt x="0" y="0"/>
                  </a:moveTo>
                  <a:lnTo>
                    <a:pt x="6961632" y="0"/>
                  </a:lnTo>
                  <a:lnTo>
                    <a:pt x="6961632" y="6961632"/>
                  </a:lnTo>
                  <a:lnTo>
                    <a:pt x="0" y="6961632"/>
                  </a:lnTo>
                  <a:lnTo>
                    <a:pt x="0" y="0"/>
                  </a:lnTo>
                  <a:close/>
                </a:path>
              </a:pathLst>
            </a:custGeom>
            <a:blipFill>
              <a:blip r:embed="rId3"/>
              <a:stretch>
                <a:fillRect l="0" t="0" r="0" b="0"/>
              </a:stretch>
            </a:blipFill>
          </p:spPr>
        </p:sp>
      </p:grpSp>
      <p:grpSp>
        <p:nvGrpSpPr>
          <p:cNvPr name="Group 10" id="10"/>
          <p:cNvGrpSpPr/>
          <p:nvPr/>
        </p:nvGrpSpPr>
        <p:grpSpPr>
          <a:xfrm rot="0">
            <a:off x="9386887" y="2564606"/>
            <a:ext cx="8145364" cy="5985272"/>
            <a:chOff x="0" y="0"/>
            <a:chExt cx="10860485" cy="7980363"/>
          </a:xfrm>
        </p:grpSpPr>
        <p:sp>
          <p:nvSpPr>
            <p:cNvPr name="Freeform 11" id="11"/>
            <p:cNvSpPr/>
            <p:nvPr/>
          </p:nvSpPr>
          <p:spPr>
            <a:xfrm flipH="false" flipV="false" rot="0">
              <a:off x="0" y="0"/>
              <a:ext cx="10860532" cy="7980426"/>
            </a:xfrm>
            <a:custGeom>
              <a:avLst/>
              <a:gdLst/>
              <a:ahLst/>
              <a:cxnLst/>
              <a:rect r="r" b="b" t="t" l="l"/>
              <a:pathLst>
                <a:path h="7980426" w="10860532">
                  <a:moveTo>
                    <a:pt x="0" y="38354"/>
                  </a:moveTo>
                  <a:cubicBezTo>
                    <a:pt x="0" y="17145"/>
                    <a:pt x="17145" y="0"/>
                    <a:pt x="38354" y="0"/>
                  </a:cubicBezTo>
                  <a:lnTo>
                    <a:pt x="10822178" y="0"/>
                  </a:lnTo>
                  <a:cubicBezTo>
                    <a:pt x="10843387" y="0"/>
                    <a:pt x="10860532" y="17145"/>
                    <a:pt x="10860532" y="38354"/>
                  </a:cubicBezTo>
                  <a:lnTo>
                    <a:pt x="10860532" y="7942072"/>
                  </a:lnTo>
                  <a:cubicBezTo>
                    <a:pt x="10860532" y="7963281"/>
                    <a:pt x="10843387" y="7980426"/>
                    <a:pt x="10822178" y="7980426"/>
                  </a:cubicBezTo>
                  <a:lnTo>
                    <a:pt x="38354" y="7980426"/>
                  </a:lnTo>
                  <a:cubicBezTo>
                    <a:pt x="17145" y="7980426"/>
                    <a:pt x="0" y="7963281"/>
                    <a:pt x="0" y="7942072"/>
                  </a:cubicBezTo>
                  <a:close/>
                </a:path>
              </a:pathLst>
            </a:custGeom>
            <a:solidFill>
              <a:srgbClr val="F9F7F7"/>
            </a:solidFill>
          </p:spPr>
        </p:sp>
      </p:grpSp>
      <p:grpSp>
        <p:nvGrpSpPr>
          <p:cNvPr name="Group 12" id="12"/>
          <p:cNvGrpSpPr/>
          <p:nvPr/>
        </p:nvGrpSpPr>
        <p:grpSpPr>
          <a:xfrm rot="0">
            <a:off x="5903068" y="2564606"/>
            <a:ext cx="11629184" cy="2097137"/>
            <a:chOff x="0" y="0"/>
            <a:chExt cx="15505578" cy="2796183"/>
          </a:xfrm>
        </p:grpSpPr>
        <p:sp>
          <p:nvSpPr>
            <p:cNvPr name="Freeform 13" id="13"/>
            <p:cNvSpPr/>
            <p:nvPr/>
          </p:nvSpPr>
          <p:spPr>
            <a:xfrm flipH="false" flipV="false" rot="0">
              <a:off x="0" y="0"/>
              <a:ext cx="15505464" cy="2796159"/>
            </a:xfrm>
            <a:custGeom>
              <a:avLst/>
              <a:gdLst/>
              <a:ahLst/>
              <a:cxnLst/>
              <a:rect r="r" b="b" t="t" l="l"/>
              <a:pathLst>
                <a:path h="2796159" w="15505464">
                  <a:moveTo>
                    <a:pt x="0" y="38227"/>
                  </a:moveTo>
                  <a:cubicBezTo>
                    <a:pt x="0" y="17145"/>
                    <a:pt x="24478" y="0"/>
                    <a:pt x="54577" y="0"/>
                  </a:cubicBezTo>
                  <a:lnTo>
                    <a:pt x="15450888" y="0"/>
                  </a:lnTo>
                  <a:cubicBezTo>
                    <a:pt x="15480985" y="0"/>
                    <a:pt x="15505464" y="17145"/>
                    <a:pt x="15505464" y="38227"/>
                  </a:cubicBezTo>
                  <a:lnTo>
                    <a:pt x="15505464" y="2757932"/>
                  </a:lnTo>
                  <a:cubicBezTo>
                    <a:pt x="15505464" y="2779014"/>
                    <a:pt x="15480985" y="2796159"/>
                    <a:pt x="15450888" y="2796159"/>
                  </a:cubicBezTo>
                  <a:lnTo>
                    <a:pt x="54577" y="2796159"/>
                  </a:lnTo>
                  <a:cubicBezTo>
                    <a:pt x="24478" y="2796159"/>
                    <a:pt x="0" y="2779014"/>
                    <a:pt x="0" y="2757932"/>
                  </a:cubicBezTo>
                  <a:close/>
                </a:path>
              </a:pathLst>
            </a:custGeom>
            <a:solidFill>
              <a:srgbClr val="F9F7F7"/>
            </a:solidFill>
          </p:spPr>
        </p:sp>
      </p:grpSp>
      <p:sp>
        <p:nvSpPr>
          <p:cNvPr name="TextBox 14" id="14"/>
          <p:cNvSpPr txBox="true"/>
          <p:nvPr/>
        </p:nvSpPr>
        <p:spPr>
          <a:xfrm rot="0">
            <a:off x="6150099" y="2756224"/>
            <a:ext cx="3435822" cy="371369"/>
          </a:xfrm>
          <a:prstGeom prst="rect">
            <a:avLst/>
          </a:prstGeom>
        </p:spPr>
        <p:txBody>
          <a:bodyPr anchor="t" rtlCol="false" tIns="0" lIns="0" bIns="0" rIns="0">
            <a:spAutoFit/>
          </a:bodyPr>
          <a:lstStyle/>
          <a:p>
            <a:pPr algn="l">
              <a:lnSpc>
                <a:spcPts val="2805"/>
              </a:lnSpc>
            </a:pPr>
            <a:r>
              <a:rPr lang="en-US" sz="2274" b="true">
                <a:solidFill>
                  <a:srgbClr val="504C49"/>
                </a:solidFill>
                <a:latin typeface="Arimo Bold"/>
                <a:ea typeface="Arimo Bold"/>
                <a:cs typeface="Arimo Bold"/>
                <a:sym typeface="Arimo Bold"/>
              </a:rPr>
              <a:t>Deep Learning Models</a:t>
            </a:r>
          </a:p>
        </p:txBody>
      </p:sp>
      <p:sp>
        <p:nvSpPr>
          <p:cNvPr name="TextBox 15" id="15"/>
          <p:cNvSpPr txBox="true"/>
          <p:nvPr/>
        </p:nvSpPr>
        <p:spPr>
          <a:xfrm rot="0">
            <a:off x="6736730" y="3374812"/>
            <a:ext cx="10604277" cy="1115482"/>
          </a:xfrm>
          <a:prstGeom prst="rect">
            <a:avLst/>
          </a:prstGeom>
        </p:spPr>
        <p:txBody>
          <a:bodyPr anchor="t" rtlCol="false" tIns="0" lIns="0" bIns="0" rIns="0">
            <a:spAutoFit/>
          </a:bodyPr>
          <a:lstStyle/>
          <a:p>
            <a:pPr algn="l">
              <a:lnSpc>
                <a:spcPts val="3063"/>
              </a:lnSpc>
            </a:pPr>
            <a:r>
              <a:rPr lang="en-US" sz="1934">
                <a:solidFill>
                  <a:srgbClr val="504C49"/>
                </a:solidFill>
                <a:latin typeface="Source Han Sans JP"/>
                <a:ea typeface="Source Han Sans JP"/>
                <a:cs typeface="Source Han Sans JP"/>
                <a:sym typeface="Source Han Sans JP"/>
              </a:rPr>
              <a:t>We implement</a:t>
            </a:r>
            <a:r>
              <a:rPr lang="en-US" sz="1934" b="true">
                <a:solidFill>
                  <a:srgbClr val="504C49"/>
                </a:solidFill>
                <a:latin typeface="Source Han Sans JP Bold"/>
                <a:ea typeface="Source Han Sans JP Bold"/>
                <a:cs typeface="Source Han Sans JP Bold"/>
                <a:sym typeface="Source Han Sans JP Bold"/>
              </a:rPr>
              <a:t> BiLSTM (</a:t>
            </a:r>
            <a:r>
              <a:rPr lang="en-US" sz="1934">
                <a:solidFill>
                  <a:srgbClr val="504C49"/>
                </a:solidFill>
                <a:latin typeface="Source Han Sans JP"/>
                <a:ea typeface="Source Han Sans JP"/>
                <a:cs typeface="Source Han Sans JP"/>
                <a:sym typeface="Source Han Sans JP"/>
              </a:rPr>
              <a:t>Bidirectional Long Short-Term Memory) and </a:t>
            </a:r>
            <a:r>
              <a:rPr lang="en-US" sz="1934" b="true">
                <a:solidFill>
                  <a:srgbClr val="504C49"/>
                </a:solidFill>
                <a:latin typeface="Source Han Sans JP Bold"/>
                <a:ea typeface="Source Han Sans JP Bold"/>
                <a:cs typeface="Source Han Sans JP Bold"/>
                <a:sym typeface="Source Han Sans JP Bold"/>
              </a:rPr>
              <a:t>GRU </a:t>
            </a:r>
            <a:r>
              <a:rPr lang="en-US" sz="1934">
                <a:solidFill>
                  <a:srgbClr val="504C49"/>
                </a:solidFill>
                <a:latin typeface="Source Han Sans JP"/>
                <a:ea typeface="Source Han Sans JP"/>
                <a:cs typeface="Source Han Sans JP"/>
                <a:sym typeface="Source Han Sans JP"/>
              </a:rPr>
              <a:t>(Gated Recurrent Unit) networks. These models excel at capturing long-term dependencies and sequential information in text, overcoming the vanishing gradient problem common in traditional RNNs.</a:t>
            </a:r>
          </a:p>
        </p:txBody>
      </p:sp>
      <p:grpSp>
        <p:nvGrpSpPr>
          <p:cNvPr name="Group 16" id="16"/>
          <p:cNvGrpSpPr/>
          <p:nvPr/>
        </p:nvGrpSpPr>
        <p:grpSpPr>
          <a:xfrm rot="0">
            <a:off x="5903068" y="4661744"/>
            <a:ext cx="11629184" cy="2097137"/>
            <a:chOff x="0" y="0"/>
            <a:chExt cx="15505578" cy="2796183"/>
          </a:xfrm>
        </p:grpSpPr>
        <p:sp>
          <p:nvSpPr>
            <p:cNvPr name="Freeform 17" id="17"/>
            <p:cNvSpPr/>
            <p:nvPr/>
          </p:nvSpPr>
          <p:spPr>
            <a:xfrm flipH="false" flipV="false" rot="0">
              <a:off x="0" y="0"/>
              <a:ext cx="15505624" cy="2796159"/>
            </a:xfrm>
            <a:custGeom>
              <a:avLst/>
              <a:gdLst/>
              <a:ahLst/>
              <a:cxnLst/>
              <a:rect r="r" b="b" t="t" l="l"/>
              <a:pathLst>
                <a:path h="2796159" w="15505624">
                  <a:moveTo>
                    <a:pt x="0" y="0"/>
                  </a:moveTo>
                  <a:lnTo>
                    <a:pt x="15505624" y="0"/>
                  </a:lnTo>
                  <a:lnTo>
                    <a:pt x="15505624" y="2796159"/>
                  </a:lnTo>
                  <a:lnTo>
                    <a:pt x="0" y="2796159"/>
                  </a:lnTo>
                  <a:close/>
                </a:path>
              </a:pathLst>
            </a:custGeom>
            <a:solidFill>
              <a:srgbClr val="F9F7F7"/>
            </a:solidFill>
          </p:spPr>
        </p:sp>
      </p:grpSp>
      <p:grpSp>
        <p:nvGrpSpPr>
          <p:cNvPr name="Group 18" id="18"/>
          <p:cNvGrpSpPr/>
          <p:nvPr/>
        </p:nvGrpSpPr>
        <p:grpSpPr>
          <a:xfrm rot="0">
            <a:off x="9386887" y="4661744"/>
            <a:ext cx="8145364" cy="28575"/>
            <a:chOff x="0" y="0"/>
            <a:chExt cx="10860485" cy="38100"/>
          </a:xfrm>
        </p:grpSpPr>
        <p:sp>
          <p:nvSpPr>
            <p:cNvPr name="Freeform 19" id="19"/>
            <p:cNvSpPr/>
            <p:nvPr/>
          </p:nvSpPr>
          <p:spPr>
            <a:xfrm flipH="false" flipV="false" rot="0">
              <a:off x="0" y="0"/>
              <a:ext cx="10860532" cy="38100"/>
            </a:xfrm>
            <a:custGeom>
              <a:avLst/>
              <a:gdLst/>
              <a:ahLst/>
              <a:cxnLst/>
              <a:rect r="r" b="b" t="t" l="l"/>
              <a:pathLst>
                <a:path h="38100" w="10860532">
                  <a:moveTo>
                    <a:pt x="0" y="19050"/>
                  </a:moveTo>
                  <a:cubicBezTo>
                    <a:pt x="0" y="8509"/>
                    <a:pt x="8509" y="0"/>
                    <a:pt x="19050" y="0"/>
                  </a:cubicBezTo>
                  <a:lnTo>
                    <a:pt x="10841482" y="0"/>
                  </a:lnTo>
                  <a:cubicBezTo>
                    <a:pt x="10852023" y="0"/>
                    <a:pt x="10860532" y="8509"/>
                    <a:pt x="10860532" y="19050"/>
                  </a:cubicBezTo>
                  <a:cubicBezTo>
                    <a:pt x="10860532" y="29591"/>
                    <a:pt x="10852023" y="38100"/>
                    <a:pt x="10841482" y="38100"/>
                  </a:cubicBezTo>
                  <a:lnTo>
                    <a:pt x="19050" y="38100"/>
                  </a:lnTo>
                  <a:cubicBezTo>
                    <a:pt x="8509" y="38100"/>
                    <a:pt x="0" y="29591"/>
                    <a:pt x="0" y="19050"/>
                  </a:cubicBezTo>
                  <a:close/>
                </a:path>
              </a:pathLst>
            </a:custGeom>
            <a:solidFill>
              <a:srgbClr val="D8D4D4"/>
            </a:solidFill>
          </p:spPr>
        </p:sp>
      </p:grpSp>
      <p:sp>
        <p:nvSpPr>
          <p:cNvPr name="TextBox 20" id="20"/>
          <p:cNvSpPr txBox="true"/>
          <p:nvPr/>
        </p:nvSpPr>
        <p:spPr>
          <a:xfrm rot="0">
            <a:off x="6150099" y="4872784"/>
            <a:ext cx="2993900" cy="334116"/>
          </a:xfrm>
          <a:prstGeom prst="rect">
            <a:avLst/>
          </a:prstGeom>
        </p:spPr>
        <p:txBody>
          <a:bodyPr anchor="t" rtlCol="false" tIns="0" lIns="0" bIns="0" rIns="0">
            <a:spAutoFit/>
          </a:bodyPr>
          <a:lstStyle/>
          <a:p>
            <a:pPr algn="l">
              <a:lnSpc>
                <a:spcPts val="2559"/>
              </a:lnSpc>
            </a:pPr>
            <a:r>
              <a:rPr lang="en-US" sz="2074" b="true">
                <a:solidFill>
                  <a:srgbClr val="504C49"/>
                </a:solidFill>
                <a:latin typeface="Arimo Bold"/>
                <a:ea typeface="Arimo Bold"/>
                <a:cs typeface="Arimo Bold"/>
                <a:sym typeface="Arimo Bold"/>
              </a:rPr>
              <a:t>Transformer Models</a:t>
            </a:r>
          </a:p>
        </p:txBody>
      </p:sp>
      <p:sp>
        <p:nvSpPr>
          <p:cNvPr name="TextBox 21" id="21"/>
          <p:cNvSpPr txBox="true"/>
          <p:nvPr/>
        </p:nvSpPr>
        <p:spPr>
          <a:xfrm rot="0">
            <a:off x="6736730" y="5276404"/>
            <a:ext cx="10604277" cy="1498177"/>
          </a:xfrm>
          <a:prstGeom prst="rect">
            <a:avLst/>
          </a:prstGeom>
        </p:spPr>
        <p:txBody>
          <a:bodyPr anchor="t" rtlCol="false" tIns="0" lIns="0" bIns="0" rIns="0">
            <a:spAutoFit/>
          </a:bodyPr>
          <a:lstStyle/>
          <a:p>
            <a:pPr algn="l">
              <a:lnSpc>
                <a:spcPts val="3008"/>
              </a:lnSpc>
            </a:pPr>
            <a:r>
              <a:rPr lang="en-US" sz="1899">
                <a:solidFill>
                  <a:srgbClr val="504C49"/>
                </a:solidFill>
                <a:latin typeface="Source Han Sans JP"/>
                <a:ea typeface="Source Han Sans JP"/>
                <a:cs typeface="Source Han Sans JP"/>
                <a:sym typeface="Source Han Sans JP"/>
              </a:rPr>
              <a:t>We fine-tune state-of-the-art Transformer architectures such as </a:t>
            </a:r>
            <a:r>
              <a:rPr lang="en-US" sz="1899" b="true">
                <a:solidFill>
                  <a:srgbClr val="504C49"/>
                </a:solidFill>
                <a:latin typeface="Source Han Sans JP Bold"/>
                <a:ea typeface="Source Han Sans JP Bold"/>
                <a:cs typeface="Source Han Sans JP Bold"/>
                <a:sym typeface="Source Han Sans JP Bold"/>
              </a:rPr>
              <a:t>BERT</a:t>
            </a:r>
            <a:r>
              <a:rPr lang="en-US" sz="1899">
                <a:solidFill>
                  <a:srgbClr val="504C49"/>
                </a:solidFill>
                <a:latin typeface="Source Han Sans JP"/>
                <a:ea typeface="Source Han Sans JP"/>
                <a:cs typeface="Source Han Sans JP"/>
                <a:sym typeface="Source Han Sans JP"/>
              </a:rPr>
              <a:t> (Bidirectional Encoder Representations from Transformers) and </a:t>
            </a:r>
            <a:r>
              <a:rPr lang="en-US" sz="1899" b="true">
                <a:solidFill>
                  <a:srgbClr val="504C49"/>
                </a:solidFill>
                <a:latin typeface="Source Han Sans JP Bold"/>
                <a:ea typeface="Source Han Sans JP Bold"/>
                <a:cs typeface="Source Han Sans JP Bold"/>
                <a:sym typeface="Source Han Sans JP Bold"/>
              </a:rPr>
              <a:t>RoBERT</a:t>
            </a:r>
            <a:r>
              <a:rPr lang="en-US" sz="1899">
                <a:solidFill>
                  <a:srgbClr val="504C49"/>
                </a:solidFill>
                <a:latin typeface="Source Han Sans JP"/>
                <a:ea typeface="Source Han Sans JP"/>
                <a:cs typeface="Source Han Sans JP"/>
                <a:sym typeface="Source Han Sans JP"/>
              </a:rPr>
              <a:t>a (Robustly optimized BERT approach). </a:t>
            </a:r>
            <a:r>
              <a:rPr lang="en-US" sz="1899">
                <a:solidFill>
                  <a:srgbClr val="3E2513"/>
                </a:solidFill>
                <a:latin typeface="Source Han Sans JP"/>
                <a:ea typeface="Source Han Sans JP"/>
                <a:cs typeface="Source Han Sans JP"/>
                <a:sym typeface="Source Han Sans JP"/>
              </a:rPr>
              <a:t>These </a:t>
            </a:r>
            <a:r>
              <a:rPr lang="en-US" sz="1899" u="sng">
                <a:solidFill>
                  <a:srgbClr val="3E2513"/>
                </a:solidFill>
                <a:latin typeface="Source Han Sans JP"/>
                <a:ea typeface="Source Han Sans JP"/>
                <a:cs typeface="Source Han Sans JP"/>
                <a:sym typeface="Source Han Sans JP"/>
              </a:rPr>
              <a:t>models leverage attention mechanisms to understand contextual relationships between words, leading to highly accurate classifications.</a:t>
            </a:r>
          </a:p>
        </p:txBody>
      </p:sp>
      <p:grpSp>
        <p:nvGrpSpPr>
          <p:cNvPr name="Group 22" id="22"/>
          <p:cNvGrpSpPr/>
          <p:nvPr/>
        </p:nvGrpSpPr>
        <p:grpSpPr>
          <a:xfrm rot="0">
            <a:off x="5903068" y="6758880"/>
            <a:ext cx="11629184" cy="1790998"/>
            <a:chOff x="0" y="0"/>
            <a:chExt cx="15505578" cy="2387997"/>
          </a:xfrm>
        </p:grpSpPr>
        <p:sp>
          <p:nvSpPr>
            <p:cNvPr name="Freeform 23" id="23"/>
            <p:cNvSpPr/>
            <p:nvPr/>
          </p:nvSpPr>
          <p:spPr>
            <a:xfrm flipH="false" flipV="false" rot="0">
              <a:off x="0" y="0"/>
              <a:ext cx="15505624" cy="2387981"/>
            </a:xfrm>
            <a:custGeom>
              <a:avLst/>
              <a:gdLst/>
              <a:ahLst/>
              <a:cxnLst/>
              <a:rect r="r" b="b" t="t" l="l"/>
              <a:pathLst>
                <a:path h="2387981" w="15505624">
                  <a:moveTo>
                    <a:pt x="0" y="0"/>
                  </a:moveTo>
                  <a:lnTo>
                    <a:pt x="15505624" y="0"/>
                  </a:lnTo>
                  <a:lnTo>
                    <a:pt x="15505624" y="2387981"/>
                  </a:lnTo>
                  <a:lnTo>
                    <a:pt x="0" y="2387981"/>
                  </a:lnTo>
                  <a:close/>
                </a:path>
              </a:pathLst>
            </a:custGeom>
            <a:solidFill>
              <a:srgbClr val="F9F7F7"/>
            </a:solidFill>
          </p:spPr>
        </p:sp>
      </p:grpSp>
      <p:grpSp>
        <p:nvGrpSpPr>
          <p:cNvPr name="Group 24" id="24"/>
          <p:cNvGrpSpPr/>
          <p:nvPr/>
        </p:nvGrpSpPr>
        <p:grpSpPr>
          <a:xfrm rot="0">
            <a:off x="9386887" y="6758880"/>
            <a:ext cx="8145364" cy="28575"/>
            <a:chOff x="0" y="0"/>
            <a:chExt cx="10860485" cy="38100"/>
          </a:xfrm>
        </p:grpSpPr>
        <p:sp>
          <p:nvSpPr>
            <p:cNvPr name="Freeform 25" id="25"/>
            <p:cNvSpPr/>
            <p:nvPr/>
          </p:nvSpPr>
          <p:spPr>
            <a:xfrm flipH="false" flipV="false" rot="0">
              <a:off x="0" y="0"/>
              <a:ext cx="10860532" cy="38100"/>
            </a:xfrm>
            <a:custGeom>
              <a:avLst/>
              <a:gdLst/>
              <a:ahLst/>
              <a:cxnLst/>
              <a:rect r="r" b="b" t="t" l="l"/>
              <a:pathLst>
                <a:path h="38100" w="10860532">
                  <a:moveTo>
                    <a:pt x="0" y="19050"/>
                  </a:moveTo>
                  <a:cubicBezTo>
                    <a:pt x="0" y="8509"/>
                    <a:pt x="8509" y="0"/>
                    <a:pt x="19050" y="0"/>
                  </a:cubicBezTo>
                  <a:lnTo>
                    <a:pt x="10841482" y="0"/>
                  </a:lnTo>
                  <a:cubicBezTo>
                    <a:pt x="10852023" y="0"/>
                    <a:pt x="10860532" y="8509"/>
                    <a:pt x="10860532" y="19050"/>
                  </a:cubicBezTo>
                  <a:cubicBezTo>
                    <a:pt x="10860532" y="29591"/>
                    <a:pt x="10852023" y="38100"/>
                    <a:pt x="10841482" y="38100"/>
                  </a:cubicBezTo>
                  <a:lnTo>
                    <a:pt x="19050" y="38100"/>
                  </a:lnTo>
                  <a:cubicBezTo>
                    <a:pt x="8509" y="38100"/>
                    <a:pt x="0" y="29591"/>
                    <a:pt x="0" y="19050"/>
                  </a:cubicBezTo>
                  <a:close/>
                </a:path>
              </a:pathLst>
            </a:custGeom>
            <a:solidFill>
              <a:srgbClr val="D8D4D4"/>
            </a:solidFill>
          </p:spPr>
        </p:sp>
      </p:grpSp>
      <p:sp>
        <p:nvSpPr>
          <p:cNvPr name="TextBox 26" id="26"/>
          <p:cNvSpPr txBox="true"/>
          <p:nvPr/>
        </p:nvSpPr>
        <p:spPr>
          <a:xfrm rot="0">
            <a:off x="6150099" y="7073206"/>
            <a:ext cx="2993901" cy="343218"/>
          </a:xfrm>
          <a:prstGeom prst="rect">
            <a:avLst/>
          </a:prstGeom>
        </p:spPr>
        <p:txBody>
          <a:bodyPr anchor="t" rtlCol="false" tIns="0" lIns="0" bIns="0" rIns="0">
            <a:spAutoFit/>
          </a:bodyPr>
          <a:lstStyle/>
          <a:p>
            <a:pPr algn="l">
              <a:lnSpc>
                <a:spcPts val="2682"/>
              </a:lnSpc>
            </a:pPr>
            <a:r>
              <a:rPr lang="en-US" sz="2174" b="true">
                <a:solidFill>
                  <a:srgbClr val="504C49"/>
                </a:solidFill>
                <a:latin typeface="Arimo Bold"/>
                <a:ea typeface="Arimo Bold"/>
                <a:cs typeface="Arimo Bold"/>
                <a:sym typeface="Arimo Bold"/>
              </a:rPr>
              <a:t>Multimodal Fusion</a:t>
            </a:r>
          </a:p>
        </p:txBody>
      </p:sp>
      <p:sp>
        <p:nvSpPr>
          <p:cNvPr name="TextBox 27" id="27"/>
          <p:cNvSpPr txBox="true"/>
          <p:nvPr/>
        </p:nvSpPr>
        <p:spPr>
          <a:xfrm rot="0">
            <a:off x="7346008" y="7587704"/>
            <a:ext cx="9779639" cy="1117177"/>
          </a:xfrm>
          <a:prstGeom prst="rect">
            <a:avLst/>
          </a:prstGeom>
        </p:spPr>
        <p:txBody>
          <a:bodyPr anchor="t" rtlCol="false" tIns="0" lIns="0" bIns="0" rIns="0">
            <a:spAutoFit/>
          </a:bodyPr>
          <a:lstStyle/>
          <a:p>
            <a:pPr algn="l">
              <a:lnSpc>
                <a:spcPts val="3008"/>
              </a:lnSpc>
            </a:pPr>
            <a:r>
              <a:rPr lang="en-US" sz="1899">
                <a:solidFill>
                  <a:srgbClr val="504C49"/>
                </a:solidFill>
                <a:latin typeface="Source Han Sans JP"/>
                <a:ea typeface="Source Han Sans JP"/>
                <a:cs typeface="Source Han Sans JP"/>
                <a:sym typeface="Source Han Sans JP"/>
              </a:rPr>
              <a:t>A key advancement is exploring multimodal fusion</a:t>
            </a:r>
            <a:r>
              <a:rPr lang="en-US" sz="1899" b="true">
                <a:solidFill>
                  <a:srgbClr val="504C49"/>
                </a:solidFill>
                <a:latin typeface="Source Han Sans JP Bold"/>
                <a:ea typeface="Source Han Sans JP Bold"/>
                <a:cs typeface="Source Han Sans JP Bold"/>
                <a:sym typeface="Source Han Sans JP Bold"/>
              </a:rPr>
              <a:t>,</a:t>
            </a:r>
            <a:r>
              <a:rPr lang="en-US" sz="1899" b="true">
                <a:solidFill>
                  <a:srgbClr val="201B18"/>
                </a:solidFill>
                <a:latin typeface="Source Han Sans JP Bold"/>
                <a:ea typeface="Source Han Sans JP Bold"/>
                <a:cs typeface="Source Han Sans JP Bold"/>
                <a:sym typeface="Source Han Sans JP Bold"/>
              </a:rPr>
              <a:t> combining insights from text, metadata (like user interactions),</a:t>
            </a:r>
            <a:r>
              <a:rPr lang="en-US" sz="1899">
                <a:solidFill>
                  <a:srgbClr val="201B18"/>
                </a:solidFill>
                <a:latin typeface="Source Han Sans JP"/>
                <a:ea typeface="Source Han Sans JP"/>
                <a:cs typeface="Source Han Sans JP"/>
                <a:sym typeface="Source Han Sans JP"/>
              </a:rPr>
              <a:t> </a:t>
            </a:r>
            <a:r>
              <a:rPr lang="en-US" sz="1899">
                <a:solidFill>
                  <a:srgbClr val="504C49"/>
                </a:solidFill>
                <a:latin typeface="Source Han Sans JP"/>
                <a:ea typeface="Source Han Sans JP"/>
                <a:cs typeface="Source Han Sans JP"/>
                <a:sym typeface="Source Han Sans JP"/>
              </a:rPr>
              <a:t>and potentially images to create a richer feature set for our models.</a:t>
            </a:r>
          </a:p>
        </p:txBody>
      </p:sp>
      <p:sp>
        <p:nvSpPr>
          <p:cNvPr name="TextBox 28" id="28"/>
          <p:cNvSpPr txBox="true"/>
          <p:nvPr/>
        </p:nvSpPr>
        <p:spPr>
          <a:xfrm rot="0">
            <a:off x="774800" y="8857281"/>
            <a:ext cx="16757451" cy="752475"/>
          </a:xfrm>
          <a:prstGeom prst="rect">
            <a:avLst/>
          </a:prstGeom>
        </p:spPr>
        <p:txBody>
          <a:bodyPr anchor="t" rtlCol="false" tIns="0" lIns="0" bIns="0" rIns="0">
            <a:spAutoFit/>
          </a:bodyPr>
          <a:lstStyle/>
          <a:p>
            <a:pPr algn="l">
              <a:lnSpc>
                <a:spcPts val="3000"/>
              </a:lnSpc>
            </a:pPr>
            <a:r>
              <a:rPr lang="en-US" sz="1874">
                <a:solidFill>
                  <a:srgbClr val="504C49"/>
                </a:solidFill>
                <a:latin typeface="Source Han Sans JP"/>
                <a:ea typeface="Source Han Sans JP"/>
                <a:cs typeface="Source Han Sans JP"/>
                <a:sym typeface="Source Han Sans JP"/>
              </a:rPr>
              <a:t>These</a:t>
            </a:r>
            <a:r>
              <a:rPr lang="en-US" sz="1874">
                <a:solidFill>
                  <a:srgbClr val="3E2513"/>
                </a:solidFill>
                <a:latin typeface="Source Han Sans JP"/>
                <a:ea typeface="Source Han Sans JP"/>
                <a:cs typeface="Source Han Sans JP"/>
                <a:sym typeface="Source Han Sans JP"/>
              </a:rPr>
              <a:t> advanced models </a:t>
            </a:r>
            <a:r>
              <a:rPr lang="en-US" sz="1874">
                <a:solidFill>
                  <a:srgbClr val="504C49"/>
                </a:solidFill>
                <a:latin typeface="Source Han Sans JP"/>
                <a:ea typeface="Source Han Sans JP"/>
                <a:cs typeface="Source Han Sans JP"/>
                <a:sym typeface="Source Han Sans JP"/>
              </a:rPr>
              <a:t>are crucial for achieving</a:t>
            </a:r>
            <a:r>
              <a:rPr lang="en-US" sz="1874" b="true">
                <a:solidFill>
                  <a:srgbClr val="000000"/>
                </a:solidFill>
                <a:latin typeface="Source Han Sans JP Bold"/>
                <a:ea typeface="Source Han Sans JP Bold"/>
                <a:cs typeface="Source Han Sans JP Bold"/>
                <a:sym typeface="Source Han Sans JP Bold"/>
              </a:rPr>
              <a:t> state-of-the-art performance and overcoming the limitations of simpler ML approaches, especially in capturing nuanced language patterns indicative of misinformation.</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F"/>
            </a:solidFill>
          </p:spPr>
        </p:sp>
      </p:grpSp>
      <p:sp>
        <p:nvSpPr>
          <p:cNvPr name="TextBox 6" id="6"/>
          <p:cNvSpPr txBox="true"/>
          <p:nvPr/>
        </p:nvSpPr>
        <p:spPr>
          <a:xfrm rot="0">
            <a:off x="2461320" y="1264444"/>
            <a:ext cx="13365361" cy="791609"/>
          </a:xfrm>
          <a:prstGeom prst="rect">
            <a:avLst/>
          </a:prstGeom>
        </p:spPr>
        <p:txBody>
          <a:bodyPr anchor="t" rtlCol="false" tIns="0" lIns="0" bIns="0" rIns="0">
            <a:spAutoFit/>
          </a:bodyPr>
          <a:lstStyle/>
          <a:p>
            <a:pPr algn="ctr">
              <a:lnSpc>
                <a:spcPts val="6186"/>
              </a:lnSpc>
            </a:pPr>
            <a:r>
              <a:rPr lang="en-US" sz="4974">
                <a:solidFill>
                  <a:srgbClr val="201B18"/>
                </a:solidFill>
                <a:latin typeface="Arimo"/>
                <a:ea typeface="Arimo"/>
                <a:cs typeface="Arimo"/>
                <a:sym typeface="Arimo"/>
              </a:rPr>
              <a:t>Beyond Content: Source Credibility Analysis</a:t>
            </a:r>
          </a:p>
        </p:txBody>
      </p:sp>
      <p:sp>
        <p:nvSpPr>
          <p:cNvPr name="TextBox 7" id="7"/>
          <p:cNvSpPr txBox="true"/>
          <p:nvPr/>
        </p:nvSpPr>
        <p:spPr>
          <a:xfrm rot="0">
            <a:off x="992238" y="2497485"/>
            <a:ext cx="16722626" cy="755650"/>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A crucial extension in Stage 2 is integrating source credibility, moving beyond just the content to evaluate the trustworthiness of news origins and propagation networks.</a:t>
            </a:r>
          </a:p>
        </p:txBody>
      </p:sp>
      <p:grpSp>
        <p:nvGrpSpPr>
          <p:cNvPr name="Group 8" id="8"/>
          <p:cNvGrpSpPr/>
          <p:nvPr/>
        </p:nvGrpSpPr>
        <p:grpSpPr>
          <a:xfrm rot="0">
            <a:off x="978248" y="3632299"/>
            <a:ext cx="5297686" cy="4293542"/>
            <a:chOff x="0" y="0"/>
            <a:chExt cx="7063582" cy="5724723"/>
          </a:xfrm>
        </p:grpSpPr>
        <p:sp>
          <p:nvSpPr>
            <p:cNvPr name="Freeform 9" id="9"/>
            <p:cNvSpPr/>
            <p:nvPr/>
          </p:nvSpPr>
          <p:spPr>
            <a:xfrm flipH="false" flipV="false" rot="0">
              <a:off x="19050" y="19050"/>
              <a:ext cx="7025386" cy="5686679"/>
            </a:xfrm>
            <a:custGeom>
              <a:avLst/>
              <a:gdLst/>
              <a:ahLst/>
              <a:cxnLst/>
              <a:rect r="r" b="b" t="t" l="l"/>
              <a:pathLst>
                <a:path h="5686679" w="7025386">
                  <a:moveTo>
                    <a:pt x="0" y="49657"/>
                  </a:moveTo>
                  <a:cubicBezTo>
                    <a:pt x="0" y="22225"/>
                    <a:pt x="22225" y="0"/>
                    <a:pt x="49657" y="0"/>
                  </a:cubicBezTo>
                  <a:lnTo>
                    <a:pt x="6975729" y="0"/>
                  </a:lnTo>
                  <a:cubicBezTo>
                    <a:pt x="7003161" y="0"/>
                    <a:pt x="7025386" y="22225"/>
                    <a:pt x="7025386" y="49657"/>
                  </a:cubicBezTo>
                  <a:lnTo>
                    <a:pt x="7025386" y="5637022"/>
                  </a:lnTo>
                  <a:cubicBezTo>
                    <a:pt x="7025386" y="5664454"/>
                    <a:pt x="7003161" y="5686679"/>
                    <a:pt x="6975729" y="5686679"/>
                  </a:cubicBezTo>
                  <a:lnTo>
                    <a:pt x="49657" y="5686679"/>
                  </a:lnTo>
                  <a:cubicBezTo>
                    <a:pt x="22225" y="5686679"/>
                    <a:pt x="0" y="5664454"/>
                    <a:pt x="0" y="5637022"/>
                  </a:cubicBezTo>
                  <a:close/>
                </a:path>
              </a:pathLst>
            </a:custGeom>
            <a:solidFill>
              <a:srgbClr val="FFFFFF"/>
            </a:solidFill>
          </p:spPr>
        </p:sp>
        <p:sp>
          <p:nvSpPr>
            <p:cNvPr name="Freeform 10" id="10"/>
            <p:cNvSpPr/>
            <p:nvPr/>
          </p:nvSpPr>
          <p:spPr>
            <a:xfrm flipH="false" flipV="false" rot="0">
              <a:off x="0" y="0"/>
              <a:ext cx="7063486" cy="5724779"/>
            </a:xfrm>
            <a:custGeom>
              <a:avLst/>
              <a:gdLst/>
              <a:ahLst/>
              <a:cxnLst/>
              <a:rect r="r" b="b" t="t" l="l"/>
              <a:pathLst>
                <a:path h="5724779" w="7063486">
                  <a:moveTo>
                    <a:pt x="0" y="68707"/>
                  </a:moveTo>
                  <a:cubicBezTo>
                    <a:pt x="0" y="30734"/>
                    <a:pt x="30861" y="0"/>
                    <a:pt x="68707" y="0"/>
                  </a:cubicBezTo>
                  <a:lnTo>
                    <a:pt x="6994779" y="0"/>
                  </a:lnTo>
                  <a:lnTo>
                    <a:pt x="6994779" y="19050"/>
                  </a:lnTo>
                  <a:lnTo>
                    <a:pt x="6994779" y="0"/>
                  </a:lnTo>
                  <a:cubicBezTo>
                    <a:pt x="7032752" y="0"/>
                    <a:pt x="7063486" y="30734"/>
                    <a:pt x="7063486" y="68707"/>
                  </a:cubicBezTo>
                  <a:lnTo>
                    <a:pt x="7044436" y="68707"/>
                  </a:lnTo>
                  <a:lnTo>
                    <a:pt x="7063486" y="68707"/>
                  </a:lnTo>
                  <a:lnTo>
                    <a:pt x="7063486" y="5656072"/>
                  </a:lnTo>
                  <a:lnTo>
                    <a:pt x="7044436" y="5656072"/>
                  </a:lnTo>
                  <a:lnTo>
                    <a:pt x="7063486" y="5656072"/>
                  </a:lnTo>
                  <a:cubicBezTo>
                    <a:pt x="7063486" y="5694045"/>
                    <a:pt x="7032625" y="5724779"/>
                    <a:pt x="6994779" y="5724779"/>
                  </a:cubicBezTo>
                  <a:lnTo>
                    <a:pt x="6994779" y="5705729"/>
                  </a:lnTo>
                  <a:lnTo>
                    <a:pt x="6994779" y="5724779"/>
                  </a:lnTo>
                  <a:lnTo>
                    <a:pt x="68707" y="5724779"/>
                  </a:lnTo>
                  <a:lnTo>
                    <a:pt x="68707" y="5705729"/>
                  </a:lnTo>
                  <a:lnTo>
                    <a:pt x="68707" y="5724779"/>
                  </a:lnTo>
                  <a:cubicBezTo>
                    <a:pt x="30734" y="5724779"/>
                    <a:pt x="0" y="5694045"/>
                    <a:pt x="0" y="5656072"/>
                  </a:cubicBezTo>
                  <a:lnTo>
                    <a:pt x="0" y="68707"/>
                  </a:lnTo>
                  <a:lnTo>
                    <a:pt x="19050" y="68707"/>
                  </a:lnTo>
                  <a:lnTo>
                    <a:pt x="0" y="68707"/>
                  </a:lnTo>
                  <a:moveTo>
                    <a:pt x="38100" y="68707"/>
                  </a:moveTo>
                  <a:lnTo>
                    <a:pt x="38100" y="5656072"/>
                  </a:lnTo>
                  <a:lnTo>
                    <a:pt x="19050" y="5656072"/>
                  </a:lnTo>
                  <a:lnTo>
                    <a:pt x="38100" y="5656072"/>
                  </a:lnTo>
                  <a:cubicBezTo>
                    <a:pt x="38100" y="5672963"/>
                    <a:pt x="51816" y="5686679"/>
                    <a:pt x="68707" y="5686679"/>
                  </a:cubicBezTo>
                  <a:lnTo>
                    <a:pt x="6994779" y="5686679"/>
                  </a:lnTo>
                  <a:cubicBezTo>
                    <a:pt x="7011670" y="5686679"/>
                    <a:pt x="7025386" y="5672963"/>
                    <a:pt x="7025386" y="5656072"/>
                  </a:cubicBezTo>
                  <a:lnTo>
                    <a:pt x="7025386" y="68707"/>
                  </a:lnTo>
                  <a:cubicBezTo>
                    <a:pt x="7025386" y="51816"/>
                    <a:pt x="7011670" y="38100"/>
                    <a:pt x="6994779" y="38100"/>
                  </a:cubicBezTo>
                  <a:lnTo>
                    <a:pt x="68707" y="38100"/>
                  </a:lnTo>
                  <a:lnTo>
                    <a:pt x="68707" y="19050"/>
                  </a:lnTo>
                  <a:lnTo>
                    <a:pt x="68707" y="38100"/>
                  </a:lnTo>
                  <a:cubicBezTo>
                    <a:pt x="51816" y="38100"/>
                    <a:pt x="38100" y="51816"/>
                    <a:pt x="38100" y="68707"/>
                  </a:cubicBezTo>
                  <a:close/>
                </a:path>
              </a:pathLst>
            </a:custGeom>
            <a:solidFill>
              <a:srgbClr val="F44444"/>
            </a:solidFill>
          </p:spPr>
        </p:sp>
      </p:grpSp>
      <p:grpSp>
        <p:nvGrpSpPr>
          <p:cNvPr name="Group 11" id="11"/>
          <p:cNvGrpSpPr/>
          <p:nvPr/>
        </p:nvGrpSpPr>
        <p:grpSpPr>
          <a:xfrm rot="0">
            <a:off x="992238" y="3646586"/>
            <a:ext cx="57150" cy="4264968"/>
            <a:chOff x="0" y="0"/>
            <a:chExt cx="76200" cy="5686623"/>
          </a:xfrm>
        </p:grpSpPr>
        <p:sp>
          <p:nvSpPr>
            <p:cNvPr name="Freeform 12" id="12"/>
            <p:cNvSpPr/>
            <p:nvPr/>
          </p:nvSpPr>
          <p:spPr>
            <a:xfrm flipH="false" flipV="false" rot="0">
              <a:off x="0" y="0"/>
              <a:ext cx="76200" cy="5686679"/>
            </a:xfrm>
            <a:custGeom>
              <a:avLst/>
              <a:gdLst/>
              <a:ahLst/>
              <a:cxnLst/>
              <a:rect r="r" b="b" t="t" l="l"/>
              <a:pathLst>
                <a:path h="5686679" w="76200">
                  <a:moveTo>
                    <a:pt x="0" y="38100"/>
                  </a:moveTo>
                  <a:cubicBezTo>
                    <a:pt x="0" y="17018"/>
                    <a:pt x="17018" y="0"/>
                    <a:pt x="38100" y="0"/>
                  </a:cubicBezTo>
                  <a:cubicBezTo>
                    <a:pt x="59182" y="0"/>
                    <a:pt x="76200" y="17018"/>
                    <a:pt x="76200" y="38100"/>
                  </a:cubicBezTo>
                  <a:lnTo>
                    <a:pt x="76200" y="5648579"/>
                  </a:lnTo>
                  <a:cubicBezTo>
                    <a:pt x="76200" y="5669661"/>
                    <a:pt x="59182" y="5686679"/>
                    <a:pt x="38100" y="5686679"/>
                  </a:cubicBezTo>
                  <a:cubicBezTo>
                    <a:pt x="17018" y="5686679"/>
                    <a:pt x="0" y="5669661"/>
                    <a:pt x="0" y="5648579"/>
                  </a:cubicBezTo>
                  <a:close/>
                </a:path>
              </a:pathLst>
            </a:custGeom>
            <a:solidFill>
              <a:srgbClr val="F44444"/>
            </a:solidFill>
          </p:spPr>
        </p:sp>
      </p:grpSp>
      <p:sp>
        <p:nvSpPr>
          <p:cNvPr name="TextBox 13" id="13"/>
          <p:cNvSpPr txBox="true"/>
          <p:nvPr/>
        </p:nvSpPr>
        <p:spPr>
          <a:xfrm rot="0">
            <a:off x="1325910" y="3913585"/>
            <a:ext cx="4117032" cy="371475"/>
          </a:xfrm>
          <a:prstGeom prst="rect">
            <a:avLst/>
          </a:prstGeom>
        </p:spPr>
        <p:txBody>
          <a:bodyPr anchor="t" rtlCol="false" tIns="0" lIns="0" bIns="0" rIns="0">
            <a:spAutoFit/>
          </a:bodyPr>
          <a:lstStyle/>
          <a:p>
            <a:pPr algn="l">
              <a:lnSpc>
                <a:spcPts val="2999"/>
              </a:lnSpc>
            </a:pPr>
            <a:r>
              <a:rPr lang="en-US" sz="2437" b="true">
                <a:solidFill>
                  <a:srgbClr val="504C49"/>
                </a:solidFill>
                <a:latin typeface="Arimo Bold"/>
                <a:ea typeface="Arimo Bold"/>
                <a:cs typeface="Arimo Bold"/>
                <a:sym typeface="Arimo Bold"/>
              </a:rPr>
              <a:t>Domain Credibility Scoring</a:t>
            </a:r>
          </a:p>
        </p:txBody>
      </p:sp>
      <p:sp>
        <p:nvSpPr>
          <p:cNvPr name="TextBox 14" id="14"/>
          <p:cNvSpPr txBox="true"/>
          <p:nvPr/>
        </p:nvSpPr>
        <p:spPr>
          <a:xfrm rot="0">
            <a:off x="1264593" y="4723210"/>
            <a:ext cx="4658916" cy="2836381"/>
          </a:xfrm>
          <a:prstGeom prst="rect">
            <a:avLst/>
          </a:prstGeom>
        </p:spPr>
        <p:txBody>
          <a:bodyPr anchor="t" rtlCol="false" tIns="0" lIns="0" bIns="0" rIns="0">
            <a:spAutoFit/>
          </a:bodyPr>
          <a:lstStyle/>
          <a:p>
            <a:pPr algn="l">
              <a:lnSpc>
                <a:spcPts val="3286"/>
              </a:lnSpc>
            </a:pPr>
            <a:r>
              <a:rPr lang="en-US" sz="2037">
                <a:solidFill>
                  <a:srgbClr val="504C49"/>
                </a:solidFill>
                <a:latin typeface="Source Han Sans JP"/>
                <a:ea typeface="Source Han Sans JP"/>
                <a:cs typeface="Source Han Sans JP"/>
                <a:sym typeface="Source Han Sans JP"/>
              </a:rPr>
              <a:t>We </a:t>
            </a:r>
            <a:r>
              <a:rPr lang="en-US" sz="2037" b="true">
                <a:solidFill>
                  <a:srgbClr val="F44444"/>
                </a:solidFill>
                <a:latin typeface="Source Han Sans JP Bold"/>
                <a:ea typeface="Source Han Sans JP Bold"/>
                <a:cs typeface="Source Han Sans JP Bold"/>
                <a:sym typeface="Source Han Sans JP Bold"/>
              </a:rPr>
              <a:t>assign credibility scores to news domains and sources </a:t>
            </a:r>
            <a:r>
              <a:rPr lang="en-US" sz="2037">
                <a:solidFill>
                  <a:srgbClr val="504C49"/>
                </a:solidFill>
                <a:latin typeface="Source Han Sans JP"/>
                <a:ea typeface="Source Han Sans JP"/>
                <a:cs typeface="Source Han Sans JP"/>
                <a:sym typeface="Source Han Sans JP"/>
              </a:rPr>
              <a:t>based on their historical reliability, </a:t>
            </a:r>
            <a:r>
              <a:rPr lang="en-US" sz="2037" b="true">
                <a:solidFill>
                  <a:srgbClr val="1D1D1B"/>
                </a:solidFill>
                <a:latin typeface="Source Han Sans JP Bold"/>
                <a:ea typeface="Source Han Sans JP Bold"/>
                <a:cs typeface="Source Han Sans JP Bold"/>
                <a:sym typeface="Source Han Sans JP Bold"/>
              </a:rPr>
              <a:t>alignment with fact-checking organizations, and past instances of spreading misinformation</a:t>
            </a:r>
            <a:r>
              <a:rPr lang="en-US" sz="2037" b="true">
                <a:solidFill>
                  <a:srgbClr val="1F7135"/>
                </a:solidFill>
                <a:latin typeface="Source Han Sans JP Bold"/>
                <a:ea typeface="Source Han Sans JP Bold"/>
                <a:cs typeface="Source Han Sans JP Bold"/>
                <a:sym typeface="Source Han Sans JP Bold"/>
              </a:rPr>
              <a:t>.</a:t>
            </a:r>
            <a:r>
              <a:rPr lang="en-US" sz="2037">
                <a:solidFill>
                  <a:srgbClr val="504C49"/>
                </a:solidFill>
                <a:latin typeface="Source Han Sans JP"/>
                <a:ea typeface="Source Han Sans JP"/>
                <a:cs typeface="Source Han Sans JP"/>
                <a:sym typeface="Source Han Sans JP"/>
              </a:rPr>
              <a:t> This is a vital meta-feature for the overall assessment.</a:t>
            </a:r>
          </a:p>
        </p:txBody>
      </p:sp>
      <p:grpSp>
        <p:nvGrpSpPr>
          <p:cNvPr name="Group 15" id="15"/>
          <p:cNvGrpSpPr/>
          <p:nvPr/>
        </p:nvGrpSpPr>
        <p:grpSpPr>
          <a:xfrm rot="0">
            <a:off x="6495009" y="3632299"/>
            <a:ext cx="5297835" cy="4293542"/>
            <a:chOff x="0" y="0"/>
            <a:chExt cx="7063780" cy="5724723"/>
          </a:xfrm>
        </p:grpSpPr>
        <p:sp>
          <p:nvSpPr>
            <p:cNvPr name="Freeform 16" id="16"/>
            <p:cNvSpPr/>
            <p:nvPr/>
          </p:nvSpPr>
          <p:spPr>
            <a:xfrm flipH="false" flipV="false" rot="0">
              <a:off x="19050" y="19050"/>
              <a:ext cx="7025639" cy="5686679"/>
            </a:xfrm>
            <a:custGeom>
              <a:avLst/>
              <a:gdLst/>
              <a:ahLst/>
              <a:cxnLst/>
              <a:rect r="r" b="b" t="t" l="l"/>
              <a:pathLst>
                <a:path h="5686679" w="7025639">
                  <a:moveTo>
                    <a:pt x="0" y="49657"/>
                  </a:moveTo>
                  <a:cubicBezTo>
                    <a:pt x="0" y="22225"/>
                    <a:pt x="22225" y="0"/>
                    <a:pt x="49657" y="0"/>
                  </a:cubicBezTo>
                  <a:lnTo>
                    <a:pt x="6975983" y="0"/>
                  </a:lnTo>
                  <a:cubicBezTo>
                    <a:pt x="7003414" y="0"/>
                    <a:pt x="7025639" y="22225"/>
                    <a:pt x="7025639" y="49657"/>
                  </a:cubicBezTo>
                  <a:lnTo>
                    <a:pt x="7025639" y="5637022"/>
                  </a:lnTo>
                  <a:cubicBezTo>
                    <a:pt x="7025639" y="5664454"/>
                    <a:pt x="7003414" y="5686679"/>
                    <a:pt x="6975983" y="5686679"/>
                  </a:cubicBezTo>
                  <a:lnTo>
                    <a:pt x="49657" y="5686679"/>
                  </a:lnTo>
                  <a:cubicBezTo>
                    <a:pt x="22225" y="5686679"/>
                    <a:pt x="0" y="5664454"/>
                    <a:pt x="0" y="5637022"/>
                  </a:cubicBezTo>
                  <a:close/>
                </a:path>
              </a:pathLst>
            </a:custGeom>
            <a:solidFill>
              <a:srgbClr val="FFFFFF"/>
            </a:solidFill>
          </p:spPr>
        </p:sp>
        <p:sp>
          <p:nvSpPr>
            <p:cNvPr name="Freeform 17" id="17"/>
            <p:cNvSpPr/>
            <p:nvPr/>
          </p:nvSpPr>
          <p:spPr>
            <a:xfrm flipH="false" flipV="false" rot="0">
              <a:off x="0" y="0"/>
              <a:ext cx="7063739" cy="5724779"/>
            </a:xfrm>
            <a:custGeom>
              <a:avLst/>
              <a:gdLst/>
              <a:ahLst/>
              <a:cxnLst/>
              <a:rect r="r" b="b" t="t" l="l"/>
              <a:pathLst>
                <a:path h="5724779" w="7063739">
                  <a:moveTo>
                    <a:pt x="0" y="68707"/>
                  </a:moveTo>
                  <a:cubicBezTo>
                    <a:pt x="0" y="30734"/>
                    <a:pt x="30861" y="0"/>
                    <a:pt x="68707" y="0"/>
                  </a:cubicBezTo>
                  <a:lnTo>
                    <a:pt x="6995033" y="0"/>
                  </a:lnTo>
                  <a:lnTo>
                    <a:pt x="6995033" y="19050"/>
                  </a:lnTo>
                  <a:lnTo>
                    <a:pt x="6995033" y="0"/>
                  </a:lnTo>
                  <a:cubicBezTo>
                    <a:pt x="7033006" y="0"/>
                    <a:pt x="7063739" y="30734"/>
                    <a:pt x="7063739" y="68707"/>
                  </a:cubicBezTo>
                  <a:lnTo>
                    <a:pt x="7044689" y="68707"/>
                  </a:lnTo>
                  <a:lnTo>
                    <a:pt x="7063739" y="68707"/>
                  </a:lnTo>
                  <a:lnTo>
                    <a:pt x="7063739" y="5656072"/>
                  </a:lnTo>
                  <a:lnTo>
                    <a:pt x="7044689" y="5656072"/>
                  </a:lnTo>
                  <a:lnTo>
                    <a:pt x="7063739" y="5656072"/>
                  </a:lnTo>
                  <a:cubicBezTo>
                    <a:pt x="7063739" y="5694045"/>
                    <a:pt x="7032878" y="5724779"/>
                    <a:pt x="6995033" y="5724779"/>
                  </a:cubicBezTo>
                  <a:lnTo>
                    <a:pt x="6995033" y="5705729"/>
                  </a:lnTo>
                  <a:lnTo>
                    <a:pt x="6995033" y="5724779"/>
                  </a:lnTo>
                  <a:lnTo>
                    <a:pt x="68707" y="5724779"/>
                  </a:lnTo>
                  <a:lnTo>
                    <a:pt x="68707" y="5705729"/>
                  </a:lnTo>
                  <a:lnTo>
                    <a:pt x="68707" y="5724779"/>
                  </a:lnTo>
                  <a:cubicBezTo>
                    <a:pt x="30734" y="5724779"/>
                    <a:pt x="0" y="5694045"/>
                    <a:pt x="0" y="5656072"/>
                  </a:cubicBezTo>
                  <a:lnTo>
                    <a:pt x="0" y="68707"/>
                  </a:lnTo>
                  <a:lnTo>
                    <a:pt x="19050" y="68707"/>
                  </a:lnTo>
                  <a:lnTo>
                    <a:pt x="0" y="68707"/>
                  </a:lnTo>
                  <a:moveTo>
                    <a:pt x="38100" y="68707"/>
                  </a:moveTo>
                  <a:lnTo>
                    <a:pt x="38100" y="5656072"/>
                  </a:lnTo>
                  <a:lnTo>
                    <a:pt x="19050" y="5656072"/>
                  </a:lnTo>
                  <a:lnTo>
                    <a:pt x="38100" y="5656072"/>
                  </a:lnTo>
                  <a:cubicBezTo>
                    <a:pt x="38100" y="5672963"/>
                    <a:pt x="51816" y="5686679"/>
                    <a:pt x="68707" y="5686679"/>
                  </a:cubicBezTo>
                  <a:lnTo>
                    <a:pt x="6995033" y="5686679"/>
                  </a:lnTo>
                  <a:cubicBezTo>
                    <a:pt x="7011924" y="5686679"/>
                    <a:pt x="7025639" y="5672963"/>
                    <a:pt x="7025639" y="5656072"/>
                  </a:cubicBezTo>
                  <a:lnTo>
                    <a:pt x="7025639" y="68707"/>
                  </a:lnTo>
                  <a:cubicBezTo>
                    <a:pt x="7025639" y="51816"/>
                    <a:pt x="7011924" y="38100"/>
                    <a:pt x="6995033" y="38100"/>
                  </a:cubicBezTo>
                  <a:lnTo>
                    <a:pt x="68707" y="38100"/>
                  </a:lnTo>
                  <a:lnTo>
                    <a:pt x="68707" y="19050"/>
                  </a:lnTo>
                  <a:lnTo>
                    <a:pt x="68707" y="38100"/>
                  </a:lnTo>
                  <a:cubicBezTo>
                    <a:pt x="51816" y="38100"/>
                    <a:pt x="38100" y="51816"/>
                    <a:pt x="38100" y="68707"/>
                  </a:cubicBezTo>
                  <a:close/>
                </a:path>
              </a:pathLst>
            </a:custGeom>
            <a:solidFill>
              <a:srgbClr val="1F7135"/>
            </a:solidFill>
          </p:spPr>
        </p:sp>
      </p:grpSp>
      <p:grpSp>
        <p:nvGrpSpPr>
          <p:cNvPr name="Group 18" id="18"/>
          <p:cNvGrpSpPr/>
          <p:nvPr/>
        </p:nvGrpSpPr>
        <p:grpSpPr>
          <a:xfrm rot="0">
            <a:off x="6509296" y="3646586"/>
            <a:ext cx="57150" cy="4264968"/>
            <a:chOff x="0" y="0"/>
            <a:chExt cx="76200" cy="5686623"/>
          </a:xfrm>
        </p:grpSpPr>
        <p:sp>
          <p:nvSpPr>
            <p:cNvPr name="Freeform 19" id="19"/>
            <p:cNvSpPr/>
            <p:nvPr/>
          </p:nvSpPr>
          <p:spPr>
            <a:xfrm flipH="false" flipV="false" rot="0">
              <a:off x="0" y="0"/>
              <a:ext cx="76200" cy="5686679"/>
            </a:xfrm>
            <a:custGeom>
              <a:avLst/>
              <a:gdLst/>
              <a:ahLst/>
              <a:cxnLst/>
              <a:rect r="r" b="b" t="t" l="l"/>
              <a:pathLst>
                <a:path h="5686679" w="76200">
                  <a:moveTo>
                    <a:pt x="0" y="38100"/>
                  </a:moveTo>
                  <a:cubicBezTo>
                    <a:pt x="0" y="17018"/>
                    <a:pt x="17018" y="0"/>
                    <a:pt x="38100" y="0"/>
                  </a:cubicBezTo>
                  <a:cubicBezTo>
                    <a:pt x="59182" y="0"/>
                    <a:pt x="76200" y="17018"/>
                    <a:pt x="76200" y="38100"/>
                  </a:cubicBezTo>
                  <a:lnTo>
                    <a:pt x="76200" y="5648579"/>
                  </a:lnTo>
                  <a:cubicBezTo>
                    <a:pt x="76200" y="5669661"/>
                    <a:pt x="59182" y="5686679"/>
                    <a:pt x="38100" y="5686679"/>
                  </a:cubicBezTo>
                  <a:cubicBezTo>
                    <a:pt x="17018" y="5686679"/>
                    <a:pt x="0" y="5669661"/>
                    <a:pt x="0" y="5648579"/>
                  </a:cubicBezTo>
                  <a:close/>
                </a:path>
              </a:pathLst>
            </a:custGeom>
            <a:solidFill>
              <a:srgbClr val="1F7135"/>
            </a:solidFill>
          </p:spPr>
        </p:sp>
      </p:grpSp>
      <p:sp>
        <p:nvSpPr>
          <p:cNvPr name="TextBox 20" id="20"/>
          <p:cNvSpPr txBox="true"/>
          <p:nvPr/>
        </p:nvSpPr>
        <p:spPr>
          <a:xfrm rot="0">
            <a:off x="6842969" y="3913585"/>
            <a:ext cx="4344591" cy="371475"/>
          </a:xfrm>
          <a:prstGeom prst="rect">
            <a:avLst/>
          </a:prstGeom>
        </p:spPr>
        <p:txBody>
          <a:bodyPr anchor="t" rtlCol="false" tIns="0" lIns="0" bIns="0" rIns="0">
            <a:spAutoFit/>
          </a:bodyPr>
          <a:lstStyle/>
          <a:p>
            <a:pPr algn="l">
              <a:lnSpc>
                <a:spcPts val="2999"/>
              </a:lnSpc>
            </a:pPr>
            <a:r>
              <a:rPr lang="en-US" sz="2437" b="true">
                <a:solidFill>
                  <a:srgbClr val="504C49"/>
                </a:solidFill>
                <a:latin typeface="Arimo Bold"/>
                <a:ea typeface="Arimo Bold"/>
                <a:cs typeface="Arimo Bold"/>
                <a:sym typeface="Arimo Bold"/>
              </a:rPr>
              <a:t>User Engagement Credibility</a:t>
            </a:r>
          </a:p>
        </p:txBody>
      </p:sp>
      <p:sp>
        <p:nvSpPr>
          <p:cNvPr name="TextBox 21" id="21"/>
          <p:cNvSpPr txBox="true"/>
          <p:nvPr/>
        </p:nvSpPr>
        <p:spPr>
          <a:xfrm rot="0">
            <a:off x="6785521" y="4515602"/>
            <a:ext cx="4659065" cy="3098800"/>
          </a:xfrm>
          <a:prstGeom prst="rect">
            <a:avLst/>
          </a:prstGeom>
        </p:spPr>
        <p:txBody>
          <a:bodyPr anchor="t" rtlCol="false" tIns="0" lIns="0" bIns="0" rIns="0">
            <a:spAutoFit/>
          </a:bodyPr>
          <a:lstStyle/>
          <a:p>
            <a:pPr algn="l">
              <a:lnSpc>
                <a:spcPts val="3125"/>
              </a:lnSpc>
            </a:pPr>
            <a:r>
              <a:rPr lang="en-US" sz="1937">
                <a:solidFill>
                  <a:srgbClr val="F44444"/>
                </a:solidFill>
                <a:latin typeface="Source Han Sans JP"/>
                <a:ea typeface="Source Han Sans JP"/>
                <a:cs typeface="Source Han Sans JP"/>
                <a:sym typeface="Source Han Sans JP"/>
              </a:rPr>
              <a:t>Analyzing user interactions</a:t>
            </a:r>
            <a:r>
              <a:rPr lang="en-US" sz="1937">
                <a:solidFill>
                  <a:srgbClr val="504C49"/>
                </a:solidFill>
                <a:latin typeface="Source Han Sans JP"/>
                <a:ea typeface="Source Han Sans JP"/>
                <a:cs typeface="Source Han Sans JP"/>
                <a:sym typeface="Source Han Sans JP"/>
              </a:rPr>
              <a:t> (likes, shares, comments) and their </a:t>
            </a:r>
            <a:r>
              <a:rPr lang="en-US" sz="1937" u="sng">
                <a:solidFill>
                  <a:srgbClr val="504C49"/>
                </a:solidFill>
                <a:latin typeface="Source Han Sans JP"/>
                <a:ea typeface="Source Han Sans JP"/>
                <a:cs typeface="Source Han Sans JP"/>
                <a:sym typeface="Source Han Sans JP"/>
              </a:rPr>
              <a:t>networks provides insights into how misinformation spreads</a:t>
            </a:r>
            <a:r>
              <a:rPr lang="en-US" sz="1937">
                <a:solidFill>
                  <a:srgbClr val="504C49"/>
                </a:solidFill>
                <a:latin typeface="Source Han Sans JP"/>
                <a:ea typeface="Source Han Sans JP"/>
                <a:cs typeface="Source Han Sans JP"/>
                <a:sym typeface="Source Han Sans JP"/>
              </a:rPr>
              <a:t>.</a:t>
            </a:r>
            <a:r>
              <a:rPr lang="en-US" sz="1937">
                <a:solidFill>
                  <a:srgbClr val="1F7135"/>
                </a:solidFill>
                <a:latin typeface="Source Han Sans JP"/>
                <a:ea typeface="Source Han Sans JP"/>
                <a:cs typeface="Source Han Sans JP"/>
                <a:sym typeface="Source Han Sans JP"/>
              </a:rPr>
              <a:t> </a:t>
            </a:r>
            <a:r>
              <a:rPr lang="en-US" sz="1937" b="true">
                <a:solidFill>
                  <a:srgbClr val="1F7135"/>
                </a:solidFill>
                <a:latin typeface="Source Han Sans JP Bold"/>
                <a:ea typeface="Source Han Sans JP Bold"/>
                <a:cs typeface="Source Han Sans JP Bold"/>
                <a:sym typeface="Source Han Sans JP Bold"/>
              </a:rPr>
              <a:t>Graph Neural Networks (GNNs) like GCN (Graph Convolutional Networks) and GAT (Graph Attention Networks)</a:t>
            </a:r>
            <a:r>
              <a:rPr lang="en-US" sz="1937" b="true">
                <a:solidFill>
                  <a:srgbClr val="504C49"/>
                </a:solidFill>
                <a:latin typeface="Source Han Sans JP Bold"/>
                <a:ea typeface="Source Han Sans JP Bold"/>
                <a:cs typeface="Source Han Sans JP Bold"/>
                <a:sym typeface="Source Han Sans JP Bold"/>
              </a:rPr>
              <a:t> can model these propagation patterns.</a:t>
            </a:r>
          </a:p>
        </p:txBody>
      </p:sp>
      <p:grpSp>
        <p:nvGrpSpPr>
          <p:cNvPr name="Group 22" id="22"/>
          <p:cNvGrpSpPr/>
          <p:nvPr/>
        </p:nvGrpSpPr>
        <p:grpSpPr>
          <a:xfrm rot="0">
            <a:off x="12012216" y="3632299"/>
            <a:ext cx="5297686" cy="4293542"/>
            <a:chOff x="0" y="0"/>
            <a:chExt cx="7063582" cy="5724723"/>
          </a:xfrm>
        </p:grpSpPr>
        <p:sp>
          <p:nvSpPr>
            <p:cNvPr name="Freeform 23" id="23"/>
            <p:cNvSpPr/>
            <p:nvPr/>
          </p:nvSpPr>
          <p:spPr>
            <a:xfrm flipH="false" flipV="false" rot="0">
              <a:off x="19050" y="19050"/>
              <a:ext cx="7025386" cy="5686679"/>
            </a:xfrm>
            <a:custGeom>
              <a:avLst/>
              <a:gdLst/>
              <a:ahLst/>
              <a:cxnLst/>
              <a:rect r="r" b="b" t="t" l="l"/>
              <a:pathLst>
                <a:path h="5686679" w="7025386">
                  <a:moveTo>
                    <a:pt x="0" y="49657"/>
                  </a:moveTo>
                  <a:cubicBezTo>
                    <a:pt x="0" y="22225"/>
                    <a:pt x="22225" y="0"/>
                    <a:pt x="49657" y="0"/>
                  </a:cubicBezTo>
                  <a:lnTo>
                    <a:pt x="6975729" y="0"/>
                  </a:lnTo>
                  <a:cubicBezTo>
                    <a:pt x="7003161" y="0"/>
                    <a:pt x="7025386" y="22225"/>
                    <a:pt x="7025386" y="49657"/>
                  </a:cubicBezTo>
                  <a:lnTo>
                    <a:pt x="7025386" y="5637022"/>
                  </a:lnTo>
                  <a:cubicBezTo>
                    <a:pt x="7025386" y="5664454"/>
                    <a:pt x="7003161" y="5686679"/>
                    <a:pt x="6975729" y="5686679"/>
                  </a:cubicBezTo>
                  <a:lnTo>
                    <a:pt x="49657" y="5686679"/>
                  </a:lnTo>
                  <a:cubicBezTo>
                    <a:pt x="22225" y="5686679"/>
                    <a:pt x="0" y="5664454"/>
                    <a:pt x="0" y="5637022"/>
                  </a:cubicBezTo>
                  <a:close/>
                </a:path>
              </a:pathLst>
            </a:custGeom>
            <a:solidFill>
              <a:srgbClr val="FFFFFF"/>
            </a:solidFill>
          </p:spPr>
        </p:sp>
        <p:sp>
          <p:nvSpPr>
            <p:cNvPr name="Freeform 24" id="24"/>
            <p:cNvSpPr/>
            <p:nvPr/>
          </p:nvSpPr>
          <p:spPr>
            <a:xfrm flipH="false" flipV="false" rot="0">
              <a:off x="0" y="0"/>
              <a:ext cx="7063486" cy="5724779"/>
            </a:xfrm>
            <a:custGeom>
              <a:avLst/>
              <a:gdLst/>
              <a:ahLst/>
              <a:cxnLst/>
              <a:rect r="r" b="b" t="t" l="l"/>
              <a:pathLst>
                <a:path h="5724779" w="7063486">
                  <a:moveTo>
                    <a:pt x="0" y="68707"/>
                  </a:moveTo>
                  <a:cubicBezTo>
                    <a:pt x="0" y="30734"/>
                    <a:pt x="30861" y="0"/>
                    <a:pt x="68707" y="0"/>
                  </a:cubicBezTo>
                  <a:lnTo>
                    <a:pt x="6994779" y="0"/>
                  </a:lnTo>
                  <a:lnTo>
                    <a:pt x="6994779" y="19050"/>
                  </a:lnTo>
                  <a:lnTo>
                    <a:pt x="6994779" y="0"/>
                  </a:lnTo>
                  <a:cubicBezTo>
                    <a:pt x="7032752" y="0"/>
                    <a:pt x="7063486" y="30734"/>
                    <a:pt x="7063486" y="68707"/>
                  </a:cubicBezTo>
                  <a:lnTo>
                    <a:pt x="7044436" y="68707"/>
                  </a:lnTo>
                  <a:lnTo>
                    <a:pt x="7063486" y="68707"/>
                  </a:lnTo>
                  <a:lnTo>
                    <a:pt x="7063486" y="5656072"/>
                  </a:lnTo>
                  <a:lnTo>
                    <a:pt x="7044436" y="5656072"/>
                  </a:lnTo>
                  <a:lnTo>
                    <a:pt x="7063486" y="5656072"/>
                  </a:lnTo>
                  <a:cubicBezTo>
                    <a:pt x="7063486" y="5694045"/>
                    <a:pt x="7032625" y="5724779"/>
                    <a:pt x="6994779" y="5724779"/>
                  </a:cubicBezTo>
                  <a:lnTo>
                    <a:pt x="6994779" y="5705729"/>
                  </a:lnTo>
                  <a:lnTo>
                    <a:pt x="6994779" y="5724779"/>
                  </a:lnTo>
                  <a:lnTo>
                    <a:pt x="68707" y="5724779"/>
                  </a:lnTo>
                  <a:lnTo>
                    <a:pt x="68707" y="5705729"/>
                  </a:lnTo>
                  <a:lnTo>
                    <a:pt x="68707" y="5724779"/>
                  </a:lnTo>
                  <a:cubicBezTo>
                    <a:pt x="30734" y="5724779"/>
                    <a:pt x="0" y="5694045"/>
                    <a:pt x="0" y="5656072"/>
                  </a:cubicBezTo>
                  <a:lnTo>
                    <a:pt x="0" y="68707"/>
                  </a:lnTo>
                  <a:lnTo>
                    <a:pt x="19050" y="68707"/>
                  </a:lnTo>
                  <a:lnTo>
                    <a:pt x="0" y="68707"/>
                  </a:lnTo>
                  <a:moveTo>
                    <a:pt x="38100" y="68707"/>
                  </a:moveTo>
                  <a:lnTo>
                    <a:pt x="38100" y="5656072"/>
                  </a:lnTo>
                  <a:lnTo>
                    <a:pt x="19050" y="5656072"/>
                  </a:lnTo>
                  <a:lnTo>
                    <a:pt x="38100" y="5656072"/>
                  </a:lnTo>
                  <a:cubicBezTo>
                    <a:pt x="38100" y="5672963"/>
                    <a:pt x="51816" y="5686679"/>
                    <a:pt x="68707" y="5686679"/>
                  </a:cubicBezTo>
                  <a:lnTo>
                    <a:pt x="6994779" y="5686679"/>
                  </a:lnTo>
                  <a:cubicBezTo>
                    <a:pt x="7011670" y="5686679"/>
                    <a:pt x="7025386" y="5672963"/>
                    <a:pt x="7025386" y="5656072"/>
                  </a:cubicBezTo>
                  <a:lnTo>
                    <a:pt x="7025386" y="68707"/>
                  </a:lnTo>
                  <a:cubicBezTo>
                    <a:pt x="7025386" y="51816"/>
                    <a:pt x="7011670" y="38100"/>
                    <a:pt x="6994779" y="38100"/>
                  </a:cubicBezTo>
                  <a:lnTo>
                    <a:pt x="68707" y="38100"/>
                  </a:lnTo>
                  <a:lnTo>
                    <a:pt x="68707" y="19050"/>
                  </a:lnTo>
                  <a:lnTo>
                    <a:pt x="68707" y="38100"/>
                  </a:lnTo>
                  <a:cubicBezTo>
                    <a:pt x="51816" y="38100"/>
                    <a:pt x="38100" y="51816"/>
                    <a:pt x="38100" y="68707"/>
                  </a:cubicBezTo>
                  <a:close/>
                </a:path>
              </a:pathLst>
            </a:custGeom>
            <a:solidFill>
              <a:srgbClr val="204C8E"/>
            </a:solidFill>
          </p:spPr>
        </p:sp>
      </p:grpSp>
      <p:grpSp>
        <p:nvGrpSpPr>
          <p:cNvPr name="Group 25" id="25"/>
          <p:cNvGrpSpPr/>
          <p:nvPr/>
        </p:nvGrpSpPr>
        <p:grpSpPr>
          <a:xfrm rot="0">
            <a:off x="12026504" y="3646586"/>
            <a:ext cx="57150" cy="4264968"/>
            <a:chOff x="0" y="0"/>
            <a:chExt cx="76200" cy="5686623"/>
          </a:xfrm>
        </p:grpSpPr>
        <p:sp>
          <p:nvSpPr>
            <p:cNvPr name="Freeform 26" id="26"/>
            <p:cNvSpPr/>
            <p:nvPr/>
          </p:nvSpPr>
          <p:spPr>
            <a:xfrm flipH="false" flipV="false" rot="0">
              <a:off x="0" y="0"/>
              <a:ext cx="76200" cy="5686679"/>
            </a:xfrm>
            <a:custGeom>
              <a:avLst/>
              <a:gdLst/>
              <a:ahLst/>
              <a:cxnLst/>
              <a:rect r="r" b="b" t="t" l="l"/>
              <a:pathLst>
                <a:path h="5686679" w="76200">
                  <a:moveTo>
                    <a:pt x="0" y="38100"/>
                  </a:moveTo>
                  <a:cubicBezTo>
                    <a:pt x="0" y="17018"/>
                    <a:pt x="17018" y="0"/>
                    <a:pt x="38100" y="0"/>
                  </a:cubicBezTo>
                  <a:cubicBezTo>
                    <a:pt x="59182" y="0"/>
                    <a:pt x="76200" y="17018"/>
                    <a:pt x="76200" y="38100"/>
                  </a:cubicBezTo>
                  <a:lnTo>
                    <a:pt x="76200" y="5648579"/>
                  </a:lnTo>
                  <a:cubicBezTo>
                    <a:pt x="76200" y="5669661"/>
                    <a:pt x="59182" y="5686679"/>
                    <a:pt x="38100" y="5686679"/>
                  </a:cubicBezTo>
                  <a:cubicBezTo>
                    <a:pt x="17018" y="5686679"/>
                    <a:pt x="0" y="5669661"/>
                    <a:pt x="0" y="5648579"/>
                  </a:cubicBezTo>
                  <a:close/>
                </a:path>
              </a:pathLst>
            </a:custGeom>
            <a:solidFill>
              <a:srgbClr val="204C8E"/>
            </a:solidFill>
          </p:spPr>
        </p:sp>
      </p:grpSp>
      <p:sp>
        <p:nvSpPr>
          <p:cNvPr name="TextBox 27" id="27"/>
          <p:cNvSpPr txBox="true"/>
          <p:nvPr/>
        </p:nvSpPr>
        <p:spPr>
          <a:xfrm rot="0">
            <a:off x="12360176" y="3913585"/>
            <a:ext cx="3101131" cy="371475"/>
          </a:xfrm>
          <a:prstGeom prst="rect">
            <a:avLst/>
          </a:prstGeom>
        </p:spPr>
        <p:txBody>
          <a:bodyPr anchor="t" rtlCol="false" tIns="0" lIns="0" bIns="0" rIns="0">
            <a:spAutoFit/>
          </a:bodyPr>
          <a:lstStyle/>
          <a:p>
            <a:pPr algn="l">
              <a:lnSpc>
                <a:spcPts val="2999"/>
              </a:lnSpc>
            </a:pPr>
            <a:r>
              <a:rPr lang="en-US" sz="2437" b="true">
                <a:solidFill>
                  <a:srgbClr val="504C49"/>
                </a:solidFill>
                <a:latin typeface="Arimo Bold"/>
                <a:ea typeface="Arimo Bold"/>
                <a:cs typeface="Arimo Bold"/>
                <a:sym typeface="Arimo Bold"/>
              </a:rPr>
              <a:t>Author Reliability</a:t>
            </a:r>
          </a:p>
        </p:txBody>
      </p:sp>
      <p:sp>
        <p:nvSpPr>
          <p:cNvPr name="TextBox 28" id="28"/>
          <p:cNvSpPr txBox="true"/>
          <p:nvPr/>
        </p:nvSpPr>
        <p:spPr>
          <a:xfrm rot="0">
            <a:off x="12360176" y="4836128"/>
            <a:ext cx="4772430" cy="2372424"/>
          </a:xfrm>
          <a:prstGeom prst="rect">
            <a:avLst/>
          </a:prstGeom>
        </p:spPr>
        <p:txBody>
          <a:bodyPr anchor="t" rtlCol="false" tIns="0" lIns="0" bIns="0" rIns="0">
            <a:spAutoFit/>
          </a:bodyPr>
          <a:lstStyle/>
          <a:p>
            <a:pPr algn="l">
              <a:lnSpc>
                <a:spcPts val="3201"/>
              </a:lnSpc>
            </a:pPr>
            <a:r>
              <a:rPr lang="en-US" sz="1984">
                <a:solidFill>
                  <a:srgbClr val="504C49"/>
                </a:solidFill>
                <a:latin typeface="Source Han Sans JP"/>
                <a:ea typeface="Source Han Sans JP"/>
                <a:cs typeface="Source Han Sans JP"/>
                <a:sym typeface="Source Han Sans JP"/>
              </a:rPr>
              <a:t>Evaluating the past record of </a:t>
            </a:r>
            <a:r>
              <a:rPr lang="en-US" sz="1984" u="sng">
                <a:solidFill>
                  <a:srgbClr val="504C49"/>
                </a:solidFill>
                <a:latin typeface="Source Han Sans JP"/>
                <a:ea typeface="Source Han Sans JP"/>
                <a:cs typeface="Source Han Sans JP"/>
                <a:sym typeface="Source Han Sans JP"/>
              </a:rPr>
              <a:t>authors, including their publication history and any known biases or previous involvement</a:t>
            </a:r>
            <a:r>
              <a:rPr lang="en-US" sz="1984">
                <a:solidFill>
                  <a:srgbClr val="504C49"/>
                </a:solidFill>
                <a:latin typeface="Source Han Sans JP"/>
                <a:ea typeface="Source Han Sans JP"/>
                <a:cs typeface="Source Han Sans JP"/>
                <a:sym typeface="Source Han Sans JP"/>
              </a:rPr>
              <a:t> in spreading false information, contributes to a more holistic credibility score.</a:t>
            </a:r>
          </a:p>
        </p:txBody>
      </p:sp>
      <p:sp>
        <p:nvSpPr>
          <p:cNvPr name="TextBox 29" id="29"/>
          <p:cNvSpPr txBox="true"/>
          <p:nvPr/>
        </p:nvSpPr>
        <p:spPr>
          <a:xfrm rot="0">
            <a:off x="992237" y="8114408"/>
            <a:ext cx="16303526" cy="755650"/>
          </a:xfrm>
          <a:prstGeom prst="rect">
            <a:avLst/>
          </a:prstGeom>
        </p:spPr>
        <p:txBody>
          <a:bodyPr anchor="t" rtlCol="false" tIns="0" lIns="0" bIns="0" rIns="0">
            <a:spAutoFit/>
          </a:bodyPr>
          <a:lstStyle/>
          <a:p>
            <a:pPr algn="l">
              <a:lnSpc>
                <a:spcPts val="3125"/>
              </a:lnSpc>
            </a:pPr>
            <a:r>
              <a:rPr lang="en-US" sz="1937">
                <a:solidFill>
                  <a:srgbClr val="504C49"/>
                </a:solidFill>
                <a:latin typeface="Source Han Sans JP"/>
                <a:ea typeface="Source Han Sans JP"/>
                <a:cs typeface="Source Han Sans JP"/>
                <a:sym typeface="Source Han Sans JP"/>
              </a:rPr>
              <a:t>This holistic approach to credibility analysis</a:t>
            </a:r>
            <a:r>
              <a:rPr lang="en-US" sz="1937" u="sng">
                <a:solidFill>
                  <a:srgbClr val="504C49"/>
                </a:solidFill>
                <a:latin typeface="Source Han Sans JP"/>
                <a:ea typeface="Source Han Sans JP"/>
                <a:cs typeface="Source Han Sans JP"/>
                <a:sym typeface="Source Han Sans JP"/>
              </a:rPr>
              <a:t> helps identify coordinated disinformation campaigns and assess the trustworthiness of the entire news ecosystem, not just individual articles.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7F3F0"/>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EFEFEF"/>
            </a:solidFill>
          </p:spPr>
        </p:sp>
      </p:grpSp>
      <p:sp>
        <p:nvSpPr>
          <p:cNvPr name="TextBox 6" id="6"/>
          <p:cNvSpPr txBox="true"/>
          <p:nvPr/>
        </p:nvSpPr>
        <p:spPr>
          <a:xfrm rot="0">
            <a:off x="4631234" y="411510"/>
            <a:ext cx="9025384" cy="547881"/>
          </a:xfrm>
          <a:prstGeom prst="rect">
            <a:avLst/>
          </a:prstGeom>
        </p:spPr>
        <p:txBody>
          <a:bodyPr anchor="t" rtlCol="false" tIns="0" lIns="0" bIns="0" rIns="0">
            <a:spAutoFit/>
          </a:bodyPr>
          <a:lstStyle/>
          <a:p>
            <a:pPr algn="ctr">
              <a:lnSpc>
                <a:spcPts val="4250"/>
              </a:lnSpc>
            </a:pPr>
            <a:r>
              <a:rPr lang="en-US" sz="3387">
                <a:solidFill>
                  <a:srgbClr val="201B18"/>
                </a:solidFill>
                <a:latin typeface="Arimo"/>
                <a:ea typeface="Arimo"/>
                <a:cs typeface="Arimo"/>
                <a:sym typeface="Arimo"/>
              </a:rPr>
              <a:t>Explainable AI (XAI): Trust and Transparency</a:t>
            </a:r>
          </a:p>
        </p:txBody>
      </p:sp>
      <p:sp>
        <p:nvSpPr>
          <p:cNvPr name="TextBox 7" id="7"/>
          <p:cNvSpPr txBox="true"/>
          <p:nvPr/>
        </p:nvSpPr>
        <p:spPr>
          <a:xfrm rot="0">
            <a:off x="654100" y="1192262"/>
            <a:ext cx="16979801" cy="994412"/>
          </a:xfrm>
          <a:prstGeom prst="rect">
            <a:avLst/>
          </a:prstGeom>
        </p:spPr>
        <p:txBody>
          <a:bodyPr anchor="t" rtlCol="false" tIns="0" lIns="0" bIns="0" rIns="0">
            <a:spAutoFit/>
          </a:bodyPr>
          <a:lstStyle/>
          <a:p>
            <a:pPr algn="l">
              <a:lnSpc>
                <a:spcPts val="4079"/>
              </a:lnSpc>
            </a:pPr>
            <a:r>
              <a:rPr lang="en-US" sz="2549">
                <a:solidFill>
                  <a:srgbClr val="504C49"/>
                </a:solidFill>
                <a:latin typeface="Source Han Sans JP"/>
                <a:ea typeface="Source Han Sans JP"/>
                <a:cs typeface="Source Han Sans JP"/>
                <a:sym typeface="Source Han Sans JP"/>
              </a:rPr>
              <a:t>To build a trustworthy system, especially for sensitive applications like credibility analysis, understanding *why* a model makes a certain prediction is as important as the prediction itself.</a:t>
            </a:r>
          </a:p>
        </p:txBody>
      </p:sp>
      <p:grpSp>
        <p:nvGrpSpPr>
          <p:cNvPr name="Group 8" id="8"/>
          <p:cNvGrpSpPr>
            <a:grpSpLocks noChangeAspect="true"/>
          </p:cNvGrpSpPr>
          <p:nvPr/>
        </p:nvGrpSpPr>
        <p:grpSpPr>
          <a:xfrm rot="0">
            <a:off x="853454" y="2407593"/>
            <a:ext cx="5775127" cy="5775127"/>
            <a:chOff x="0" y="0"/>
            <a:chExt cx="11053962" cy="11053962"/>
          </a:xfrm>
        </p:grpSpPr>
        <p:sp>
          <p:nvSpPr>
            <p:cNvPr name="Freeform 9" id="9" descr="preencoded.png"/>
            <p:cNvSpPr/>
            <p:nvPr/>
          </p:nvSpPr>
          <p:spPr>
            <a:xfrm flipH="false" flipV="false" rot="0">
              <a:off x="0" y="0"/>
              <a:ext cx="11053953" cy="11053953"/>
            </a:xfrm>
            <a:custGeom>
              <a:avLst/>
              <a:gdLst/>
              <a:ahLst/>
              <a:cxnLst/>
              <a:rect r="r" b="b" t="t" l="l"/>
              <a:pathLst>
                <a:path h="11053953" w="11053953">
                  <a:moveTo>
                    <a:pt x="0" y="0"/>
                  </a:moveTo>
                  <a:lnTo>
                    <a:pt x="11053953" y="0"/>
                  </a:lnTo>
                  <a:lnTo>
                    <a:pt x="11053953" y="11053953"/>
                  </a:lnTo>
                  <a:lnTo>
                    <a:pt x="0" y="11053953"/>
                  </a:lnTo>
                  <a:lnTo>
                    <a:pt x="0" y="0"/>
                  </a:lnTo>
                  <a:close/>
                </a:path>
              </a:pathLst>
            </a:custGeom>
            <a:blipFill>
              <a:blip r:embed="rId3"/>
              <a:stretch>
                <a:fillRect l="0" t="0" r="0" b="0"/>
              </a:stretch>
            </a:blipFill>
          </p:spPr>
        </p:sp>
      </p:grpSp>
      <p:sp>
        <p:nvSpPr>
          <p:cNvPr name="TextBox 10" id="10"/>
          <p:cNvSpPr txBox="true"/>
          <p:nvPr/>
        </p:nvSpPr>
        <p:spPr>
          <a:xfrm rot="0">
            <a:off x="654100" y="10343853"/>
            <a:ext cx="8290471" cy="309265"/>
          </a:xfrm>
          <a:prstGeom prst="rect">
            <a:avLst/>
          </a:prstGeom>
        </p:spPr>
        <p:txBody>
          <a:bodyPr anchor="t" rtlCol="false" tIns="0" lIns="0" bIns="0" rIns="0">
            <a:spAutoFit/>
          </a:bodyPr>
          <a:lstStyle/>
          <a:p>
            <a:pPr algn="ctr">
              <a:lnSpc>
                <a:spcPts val="2000"/>
              </a:lnSpc>
            </a:pPr>
            <a:r>
              <a:rPr lang="en-US" sz="1249" i="true">
                <a:solidFill>
                  <a:srgbClr val="504C49"/>
                </a:solidFill>
                <a:latin typeface="Source Han Sans JP"/>
                <a:ea typeface="Source Han Sans JP"/>
                <a:cs typeface="Source Han Sans JP"/>
                <a:sym typeface="Source Han Sans JP"/>
              </a:rPr>
              <a:t>Attention Heatmap: Visualizing word importance.</a:t>
            </a:r>
          </a:p>
        </p:txBody>
      </p:sp>
      <p:grpSp>
        <p:nvGrpSpPr>
          <p:cNvPr name="Group 11" id="11"/>
          <p:cNvGrpSpPr/>
          <p:nvPr/>
        </p:nvGrpSpPr>
        <p:grpSpPr>
          <a:xfrm rot="0">
            <a:off x="9352955" y="2162324"/>
            <a:ext cx="8290471" cy="1795165"/>
            <a:chOff x="0" y="0"/>
            <a:chExt cx="11053962" cy="2393553"/>
          </a:xfrm>
        </p:grpSpPr>
        <p:sp>
          <p:nvSpPr>
            <p:cNvPr name="Freeform 12" id="12"/>
            <p:cNvSpPr/>
            <p:nvPr/>
          </p:nvSpPr>
          <p:spPr>
            <a:xfrm flipH="false" flipV="false" rot="0">
              <a:off x="0" y="0"/>
              <a:ext cx="11053952" cy="2393569"/>
            </a:xfrm>
            <a:custGeom>
              <a:avLst/>
              <a:gdLst/>
              <a:ahLst/>
              <a:cxnLst/>
              <a:rect r="r" b="b" t="t" l="l"/>
              <a:pathLst>
                <a:path h="2393569" w="11053952">
                  <a:moveTo>
                    <a:pt x="0" y="121920"/>
                  </a:moveTo>
                  <a:cubicBezTo>
                    <a:pt x="0" y="54610"/>
                    <a:pt x="54610" y="0"/>
                    <a:pt x="121920" y="0"/>
                  </a:cubicBezTo>
                  <a:lnTo>
                    <a:pt x="10932033" y="0"/>
                  </a:lnTo>
                  <a:cubicBezTo>
                    <a:pt x="10999343" y="0"/>
                    <a:pt x="11053952" y="54610"/>
                    <a:pt x="11053952" y="121920"/>
                  </a:cubicBezTo>
                  <a:lnTo>
                    <a:pt x="11053952" y="2271649"/>
                  </a:lnTo>
                  <a:cubicBezTo>
                    <a:pt x="11053952" y="2338959"/>
                    <a:pt x="10999343" y="2393569"/>
                    <a:pt x="10932033" y="2393569"/>
                  </a:cubicBezTo>
                  <a:lnTo>
                    <a:pt x="121920" y="2393569"/>
                  </a:lnTo>
                  <a:cubicBezTo>
                    <a:pt x="54610" y="2393569"/>
                    <a:pt x="0" y="2338959"/>
                    <a:pt x="0" y="2271649"/>
                  </a:cubicBezTo>
                  <a:close/>
                </a:path>
              </a:pathLst>
            </a:custGeom>
            <a:solidFill>
              <a:srgbClr val="EFEFEF"/>
            </a:solidFill>
          </p:spPr>
        </p:sp>
      </p:grpSp>
      <p:grpSp>
        <p:nvGrpSpPr>
          <p:cNvPr name="Group 13" id="13"/>
          <p:cNvGrpSpPr/>
          <p:nvPr/>
        </p:nvGrpSpPr>
        <p:grpSpPr>
          <a:xfrm rot="0">
            <a:off x="9107612" y="2331393"/>
            <a:ext cx="8290471" cy="76200"/>
            <a:chOff x="0" y="0"/>
            <a:chExt cx="11053962" cy="101600"/>
          </a:xfrm>
        </p:grpSpPr>
        <p:sp>
          <p:nvSpPr>
            <p:cNvPr name="Freeform 14" id="14"/>
            <p:cNvSpPr/>
            <p:nvPr/>
          </p:nvSpPr>
          <p:spPr>
            <a:xfrm flipH="false" flipV="false" rot="0">
              <a:off x="0" y="0"/>
              <a:ext cx="11054080" cy="101600"/>
            </a:xfrm>
            <a:custGeom>
              <a:avLst/>
              <a:gdLst/>
              <a:ahLst/>
              <a:cxnLst/>
              <a:rect r="r" b="b" t="t" l="l"/>
              <a:pathLst>
                <a:path h="101600" w="11054080">
                  <a:moveTo>
                    <a:pt x="0" y="32766"/>
                  </a:moveTo>
                  <a:cubicBezTo>
                    <a:pt x="0" y="14605"/>
                    <a:pt x="14605" y="0"/>
                    <a:pt x="32766" y="0"/>
                  </a:cubicBezTo>
                  <a:lnTo>
                    <a:pt x="11021314" y="0"/>
                  </a:lnTo>
                  <a:cubicBezTo>
                    <a:pt x="11039348" y="0"/>
                    <a:pt x="11054080" y="14605"/>
                    <a:pt x="11054080" y="32766"/>
                  </a:cubicBezTo>
                  <a:lnTo>
                    <a:pt x="11054080" y="68834"/>
                  </a:lnTo>
                  <a:cubicBezTo>
                    <a:pt x="11054080" y="86868"/>
                    <a:pt x="11039475" y="101600"/>
                    <a:pt x="11021314" y="101600"/>
                  </a:cubicBezTo>
                  <a:lnTo>
                    <a:pt x="32766" y="101600"/>
                  </a:lnTo>
                  <a:cubicBezTo>
                    <a:pt x="14605" y="101600"/>
                    <a:pt x="0" y="86995"/>
                    <a:pt x="0" y="68834"/>
                  </a:cubicBezTo>
                  <a:close/>
                </a:path>
              </a:pathLst>
            </a:custGeom>
            <a:solidFill>
              <a:srgbClr val="3E2513"/>
            </a:solidFill>
          </p:spPr>
        </p:sp>
      </p:grpSp>
      <p:grpSp>
        <p:nvGrpSpPr>
          <p:cNvPr name="Group 15" id="15"/>
          <p:cNvGrpSpPr/>
          <p:nvPr/>
        </p:nvGrpSpPr>
        <p:grpSpPr>
          <a:xfrm rot="0">
            <a:off x="13312825" y="2264138"/>
            <a:ext cx="264319" cy="264319"/>
            <a:chOff x="0" y="0"/>
            <a:chExt cx="654050" cy="654050"/>
          </a:xfrm>
        </p:grpSpPr>
        <p:sp>
          <p:nvSpPr>
            <p:cNvPr name="Freeform 16" id="16"/>
            <p:cNvSpPr/>
            <p:nvPr/>
          </p:nvSpPr>
          <p:spPr>
            <a:xfrm flipH="false" flipV="false" rot="0">
              <a:off x="0" y="0"/>
              <a:ext cx="654050" cy="654050"/>
            </a:xfrm>
            <a:custGeom>
              <a:avLst/>
              <a:gdLst/>
              <a:ahLst/>
              <a:cxnLst/>
              <a:rect r="r" b="b" t="t" l="l"/>
              <a:pathLst>
                <a:path h="654050" w="654050">
                  <a:moveTo>
                    <a:pt x="0" y="327025"/>
                  </a:moveTo>
                  <a:cubicBezTo>
                    <a:pt x="0" y="146431"/>
                    <a:pt x="146431" y="0"/>
                    <a:pt x="327025" y="0"/>
                  </a:cubicBezTo>
                  <a:cubicBezTo>
                    <a:pt x="507619" y="0"/>
                    <a:pt x="654050" y="146431"/>
                    <a:pt x="654050" y="327025"/>
                  </a:cubicBezTo>
                  <a:cubicBezTo>
                    <a:pt x="654050" y="507619"/>
                    <a:pt x="507619" y="654050"/>
                    <a:pt x="327025" y="654050"/>
                  </a:cubicBezTo>
                  <a:cubicBezTo>
                    <a:pt x="146431" y="654050"/>
                    <a:pt x="0" y="507619"/>
                    <a:pt x="0" y="327025"/>
                  </a:cubicBezTo>
                  <a:close/>
                </a:path>
              </a:pathLst>
            </a:custGeom>
            <a:solidFill>
              <a:srgbClr val="3E2513"/>
            </a:solidFill>
          </p:spPr>
        </p:sp>
      </p:grpSp>
      <p:sp>
        <p:nvSpPr>
          <p:cNvPr name="TextBox 17" id="17"/>
          <p:cNvSpPr txBox="true"/>
          <p:nvPr/>
        </p:nvSpPr>
        <p:spPr>
          <a:xfrm rot="0">
            <a:off x="13400037" y="2206988"/>
            <a:ext cx="196155" cy="321469"/>
          </a:xfrm>
          <a:prstGeom prst="rect">
            <a:avLst/>
          </a:prstGeom>
        </p:spPr>
        <p:txBody>
          <a:bodyPr anchor="t" rtlCol="false" tIns="0" lIns="0" bIns="0" rIns="0">
            <a:spAutoFit/>
          </a:bodyPr>
          <a:lstStyle/>
          <a:p>
            <a:pPr algn="l">
              <a:lnSpc>
                <a:spcPts val="2437"/>
              </a:lnSpc>
            </a:pPr>
            <a:r>
              <a:rPr lang="en-US" sz="1500">
                <a:solidFill>
                  <a:srgbClr val="FFFFFF"/>
                </a:solidFill>
                <a:latin typeface="Arimo"/>
                <a:ea typeface="Arimo"/>
                <a:cs typeface="Arimo"/>
                <a:sym typeface="Arimo"/>
              </a:rPr>
              <a:t>1</a:t>
            </a:r>
          </a:p>
        </p:txBody>
      </p:sp>
      <p:sp>
        <p:nvSpPr>
          <p:cNvPr name="TextBox 18" id="18"/>
          <p:cNvSpPr txBox="true"/>
          <p:nvPr/>
        </p:nvSpPr>
        <p:spPr>
          <a:xfrm rot="0">
            <a:off x="7859793" y="2572988"/>
            <a:ext cx="2801047" cy="403606"/>
          </a:xfrm>
          <a:prstGeom prst="rect">
            <a:avLst/>
          </a:prstGeom>
        </p:spPr>
        <p:txBody>
          <a:bodyPr anchor="t" rtlCol="false" tIns="0" lIns="0" bIns="0" rIns="0">
            <a:spAutoFit/>
          </a:bodyPr>
          <a:lstStyle/>
          <a:p>
            <a:pPr algn="l">
              <a:lnSpc>
                <a:spcPts val="3151"/>
              </a:lnSpc>
            </a:pPr>
            <a:r>
              <a:rPr lang="en-US" sz="2462" b="true">
                <a:solidFill>
                  <a:srgbClr val="201B18"/>
                </a:solidFill>
                <a:latin typeface="Arimo Bold"/>
                <a:ea typeface="Arimo Bold"/>
                <a:cs typeface="Arimo Bold"/>
                <a:sym typeface="Arimo Bold"/>
              </a:rPr>
              <a:t>LIME &amp; SHAP</a:t>
            </a:r>
          </a:p>
        </p:txBody>
      </p:sp>
      <p:sp>
        <p:nvSpPr>
          <p:cNvPr name="TextBox 19" id="19"/>
          <p:cNvSpPr txBox="true"/>
          <p:nvPr/>
        </p:nvSpPr>
        <p:spPr>
          <a:xfrm rot="0">
            <a:off x="7859793" y="3002756"/>
            <a:ext cx="9783633" cy="1025878"/>
          </a:xfrm>
          <a:prstGeom prst="rect">
            <a:avLst/>
          </a:prstGeom>
        </p:spPr>
        <p:txBody>
          <a:bodyPr anchor="t" rtlCol="false" tIns="0" lIns="0" bIns="0" rIns="0">
            <a:spAutoFit/>
          </a:bodyPr>
          <a:lstStyle/>
          <a:p>
            <a:pPr algn="l">
              <a:lnSpc>
                <a:spcPts val="2788"/>
              </a:lnSpc>
            </a:pPr>
            <a:r>
              <a:rPr lang="en-US" sz="1743">
                <a:solidFill>
                  <a:srgbClr val="504C49"/>
                </a:solidFill>
                <a:latin typeface="Source Han Sans JP"/>
                <a:ea typeface="Source Han Sans JP"/>
                <a:cs typeface="Source Han Sans JP"/>
                <a:sym typeface="Source Han Sans JP"/>
              </a:rPr>
              <a:t>We</a:t>
            </a:r>
            <a:r>
              <a:rPr lang="en-US" sz="1743" b="true">
                <a:solidFill>
                  <a:srgbClr val="504C49"/>
                </a:solidFill>
                <a:latin typeface="Source Han Sans JP Bold"/>
                <a:ea typeface="Source Han Sans JP Bold"/>
                <a:cs typeface="Source Han Sans JP Bold"/>
                <a:sym typeface="Source Han Sans JP Bold"/>
              </a:rPr>
              <a:t> utilize LIME </a:t>
            </a:r>
            <a:r>
              <a:rPr lang="en-US" b="true" sz="1743" u="sng">
                <a:solidFill>
                  <a:srgbClr val="1F7135"/>
                </a:solidFill>
                <a:latin typeface="Source Han Sans JP Bold"/>
                <a:ea typeface="Source Han Sans JP Bold"/>
                <a:cs typeface="Source Han Sans JP Bold"/>
                <a:sym typeface="Source Han Sans JP Bold"/>
              </a:rPr>
              <a:t>(Local Interpretable Model-agnostic Explanations</a:t>
            </a:r>
            <a:r>
              <a:rPr lang="en-US" sz="1743">
                <a:solidFill>
                  <a:srgbClr val="504C49"/>
                </a:solidFill>
                <a:latin typeface="Source Han Sans JP"/>
                <a:ea typeface="Source Han Sans JP"/>
                <a:cs typeface="Source Han Sans JP"/>
                <a:sym typeface="Source Han Sans JP"/>
              </a:rPr>
              <a:t>) and </a:t>
            </a:r>
            <a:r>
              <a:rPr lang="en-US" sz="1743" b="true">
                <a:solidFill>
                  <a:srgbClr val="504C49"/>
                </a:solidFill>
                <a:latin typeface="Source Han Sans JP Bold"/>
                <a:ea typeface="Source Han Sans JP Bold"/>
                <a:cs typeface="Source Han Sans JP Bold"/>
                <a:sym typeface="Source Han Sans JP Bold"/>
              </a:rPr>
              <a:t>SHAP</a:t>
            </a:r>
            <a:r>
              <a:rPr lang="en-US" sz="1743">
                <a:solidFill>
                  <a:srgbClr val="504C49"/>
                </a:solidFill>
                <a:latin typeface="Source Han Sans JP"/>
                <a:ea typeface="Source Han Sans JP"/>
                <a:cs typeface="Source Han Sans JP"/>
                <a:sym typeface="Source Han Sans JP"/>
              </a:rPr>
              <a:t> (</a:t>
            </a:r>
            <a:r>
              <a:rPr lang="en-US" sz="1743">
                <a:solidFill>
                  <a:srgbClr val="1F7135"/>
                </a:solidFill>
                <a:latin typeface="Source Han Sans JP"/>
                <a:ea typeface="Source Han Sans JP"/>
                <a:cs typeface="Source Han Sans JP"/>
                <a:sym typeface="Source Han Sans JP"/>
              </a:rPr>
              <a:t>SHapley Additive exPlanations</a:t>
            </a:r>
            <a:r>
              <a:rPr lang="en-US" sz="1743">
                <a:solidFill>
                  <a:srgbClr val="504C49"/>
                </a:solidFill>
                <a:latin typeface="Source Han Sans JP"/>
                <a:ea typeface="Source Han Sans JP"/>
                <a:cs typeface="Source Han Sans JP"/>
                <a:sym typeface="Source Han Sans JP"/>
              </a:rPr>
              <a:t>) to explain individual predictions. These techniques attribute </a:t>
            </a:r>
            <a:r>
              <a:rPr lang="en-US" sz="1743" u="sng">
                <a:solidFill>
                  <a:srgbClr val="504C49"/>
                </a:solidFill>
                <a:latin typeface="Source Han Sans JP"/>
                <a:ea typeface="Source Han Sans JP"/>
                <a:cs typeface="Source Han Sans JP"/>
                <a:sym typeface="Source Han Sans JP"/>
              </a:rPr>
              <a:t>feature importance to words or phrases, </a:t>
            </a:r>
            <a:r>
              <a:rPr lang="en-US" sz="1743">
                <a:solidFill>
                  <a:srgbClr val="504C49"/>
                </a:solidFill>
                <a:latin typeface="Source Han Sans JP"/>
                <a:ea typeface="Source Han Sans JP"/>
                <a:cs typeface="Source Han Sans JP"/>
                <a:sym typeface="Source Han Sans JP"/>
              </a:rPr>
              <a:t>showing their contribution to the model's output.</a:t>
            </a:r>
          </a:p>
        </p:txBody>
      </p:sp>
      <p:grpSp>
        <p:nvGrpSpPr>
          <p:cNvPr name="Group 20" id="20"/>
          <p:cNvGrpSpPr/>
          <p:nvPr/>
        </p:nvGrpSpPr>
        <p:grpSpPr>
          <a:xfrm rot="0">
            <a:off x="9352955" y="4366171"/>
            <a:ext cx="8290471" cy="1795165"/>
            <a:chOff x="0" y="0"/>
            <a:chExt cx="11053962" cy="2393553"/>
          </a:xfrm>
        </p:grpSpPr>
        <p:sp>
          <p:nvSpPr>
            <p:cNvPr name="Freeform 21" id="21"/>
            <p:cNvSpPr/>
            <p:nvPr/>
          </p:nvSpPr>
          <p:spPr>
            <a:xfrm flipH="false" flipV="false" rot="0">
              <a:off x="0" y="0"/>
              <a:ext cx="11053952" cy="2393569"/>
            </a:xfrm>
            <a:custGeom>
              <a:avLst/>
              <a:gdLst/>
              <a:ahLst/>
              <a:cxnLst/>
              <a:rect r="r" b="b" t="t" l="l"/>
              <a:pathLst>
                <a:path h="2393569" w="11053952">
                  <a:moveTo>
                    <a:pt x="0" y="121920"/>
                  </a:moveTo>
                  <a:cubicBezTo>
                    <a:pt x="0" y="54610"/>
                    <a:pt x="54610" y="0"/>
                    <a:pt x="121920" y="0"/>
                  </a:cubicBezTo>
                  <a:lnTo>
                    <a:pt x="10932033" y="0"/>
                  </a:lnTo>
                  <a:cubicBezTo>
                    <a:pt x="10999343" y="0"/>
                    <a:pt x="11053952" y="54610"/>
                    <a:pt x="11053952" y="121920"/>
                  </a:cubicBezTo>
                  <a:lnTo>
                    <a:pt x="11053952" y="2271649"/>
                  </a:lnTo>
                  <a:cubicBezTo>
                    <a:pt x="11053952" y="2338959"/>
                    <a:pt x="10999343" y="2393569"/>
                    <a:pt x="10932033" y="2393569"/>
                  </a:cubicBezTo>
                  <a:lnTo>
                    <a:pt x="121920" y="2393569"/>
                  </a:lnTo>
                  <a:cubicBezTo>
                    <a:pt x="54610" y="2393569"/>
                    <a:pt x="0" y="2338959"/>
                    <a:pt x="0" y="2271649"/>
                  </a:cubicBezTo>
                  <a:close/>
                </a:path>
              </a:pathLst>
            </a:custGeom>
            <a:solidFill>
              <a:srgbClr val="EFEFEF"/>
            </a:solidFill>
          </p:spPr>
        </p:sp>
      </p:grpSp>
      <p:grpSp>
        <p:nvGrpSpPr>
          <p:cNvPr name="Group 22" id="22"/>
          <p:cNvGrpSpPr/>
          <p:nvPr/>
        </p:nvGrpSpPr>
        <p:grpSpPr>
          <a:xfrm rot="0">
            <a:off x="9352955" y="4347121"/>
            <a:ext cx="8290471" cy="76200"/>
            <a:chOff x="0" y="0"/>
            <a:chExt cx="11053962" cy="101600"/>
          </a:xfrm>
        </p:grpSpPr>
        <p:sp>
          <p:nvSpPr>
            <p:cNvPr name="Freeform 23" id="23"/>
            <p:cNvSpPr/>
            <p:nvPr/>
          </p:nvSpPr>
          <p:spPr>
            <a:xfrm flipH="false" flipV="false" rot="0">
              <a:off x="0" y="0"/>
              <a:ext cx="11054080" cy="101600"/>
            </a:xfrm>
            <a:custGeom>
              <a:avLst/>
              <a:gdLst/>
              <a:ahLst/>
              <a:cxnLst/>
              <a:rect r="r" b="b" t="t" l="l"/>
              <a:pathLst>
                <a:path h="101600" w="11054080">
                  <a:moveTo>
                    <a:pt x="0" y="32766"/>
                  </a:moveTo>
                  <a:cubicBezTo>
                    <a:pt x="0" y="14605"/>
                    <a:pt x="14605" y="0"/>
                    <a:pt x="32766" y="0"/>
                  </a:cubicBezTo>
                  <a:lnTo>
                    <a:pt x="11021314" y="0"/>
                  </a:lnTo>
                  <a:cubicBezTo>
                    <a:pt x="11039348" y="0"/>
                    <a:pt x="11054080" y="14605"/>
                    <a:pt x="11054080" y="32766"/>
                  </a:cubicBezTo>
                  <a:lnTo>
                    <a:pt x="11054080" y="68834"/>
                  </a:lnTo>
                  <a:cubicBezTo>
                    <a:pt x="11054080" y="86868"/>
                    <a:pt x="11039475" y="101600"/>
                    <a:pt x="11021314" y="101600"/>
                  </a:cubicBezTo>
                  <a:lnTo>
                    <a:pt x="32766" y="101600"/>
                  </a:lnTo>
                  <a:cubicBezTo>
                    <a:pt x="14605" y="101600"/>
                    <a:pt x="0" y="86995"/>
                    <a:pt x="0" y="68834"/>
                  </a:cubicBezTo>
                  <a:close/>
                </a:path>
              </a:pathLst>
            </a:custGeom>
            <a:solidFill>
              <a:srgbClr val="3E2513"/>
            </a:solidFill>
          </p:spPr>
        </p:sp>
      </p:grpSp>
      <p:grpSp>
        <p:nvGrpSpPr>
          <p:cNvPr name="Group 24" id="24"/>
          <p:cNvGrpSpPr/>
          <p:nvPr/>
        </p:nvGrpSpPr>
        <p:grpSpPr>
          <a:xfrm rot="0">
            <a:off x="13252847" y="4120902"/>
            <a:ext cx="490538" cy="490538"/>
            <a:chOff x="0" y="0"/>
            <a:chExt cx="654050" cy="654050"/>
          </a:xfrm>
        </p:grpSpPr>
        <p:sp>
          <p:nvSpPr>
            <p:cNvPr name="Freeform 25" id="25"/>
            <p:cNvSpPr/>
            <p:nvPr/>
          </p:nvSpPr>
          <p:spPr>
            <a:xfrm flipH="false" flipV="false" rot="0">
              <a:off x="0" y="0"/>
              <a:ext cx="654050" cy="654050"/>
            </a:xfrm>
            <a:custGeom>
              <a:avLst/>
              <a:gdLst/>
              <a:ahLst/>
              <a:cxnLst/>
              <a:rect r="r" b="b" t="t" l="l"/>
              <a:pathLst>
                <a:path h="654050" w="654050">
                  <a:moveTo>
                    <a:pt x="0" y="327025"/>
                  </a:moveTo>
                  <a:cubicBezTo>
                    <a:pt x="0" y="146431"/>
                    <a:pt x="146431" y="0"/>
                    <a:pt x="327025" y="0"/>
                  </a:cubicBezTo>
                  <a:cubicBezTo>
                    <a:pt x="507619" y="0"/>
                    <a:pt x="654050" y="146431"/>
                    <a:pt x="654050" y="327025"/>
                  </a:cubicBezTo>
                  <a:cubicBezTo>
                    <a:pt x="654050" y="507619"/>
                    <a:pt x="507619" y="654050"/>
                    <a:pt x="327025" y="654050"/>
                  </a:cubicBezTo>
                  <a:cubicBezTo>
                    <a:pt x="146431" y="654050"/>
                    <a:pt x="0" y="507619"/>
                    <a:pt x="0" y="327025"/>
                  </a:cubicBezTo>
                  <a:close/>
                </a:path>
              </a:pathLst>
            </a:custGeom>
            <a:solidFill>
              <a:srgbClr val="3E2513"/>
            </a:solidFill>
          </p:spPr>
        </p:sp>
      </p:grpSp>
      <p:sp>
        <p:nvSpPr>
          <p:cNvPr name="TextBox 26" id="26"/>
          <p:cNvSpPr txBox="true"/>
          <p:nvPr/>
        </p:nvSpPr>
        <p:spPr>
          <a:xfrm rot="0">
            <a:off x="13400037" y="4167336"/>
            <a:ext cx="196155" cy="321469"/>
          </a:xfrm>
          <a:prstGeom prst="rect">
            <a:avLst/>
          </a:prstGeom>
        </p:spPr>
        <p:txBody>
          <a:bodyPr anchor="t" rtlCol="false" tIns="0" lIns="0" bIns="0" rIns="0">
            <a:spAutoFit/>
          </a:bodyPr>
          <a:lstStyle/>
          <a:p>
            <a:pPr algn="l">
              <a:lnSpc>
                <a:spcPts val="2437"/>
              </a:lnSpc>
            </a:pPr>
            <a:r>
              <a:rPr lang="en-US" sz="1500">
                <a:solidFill>
                  <a:srgbClr val="FFFFFF"/>
                </a:solidFill>
                <a:latin typeface="Arimo"/>
                <a:ea typeface="Arimo"/>
                <a:cs typeface="Arimo"/>
                <a:sym typeface="Arimo"/>
              </a:rPr>
              <a:t>2</a:t>
            </a:r>
          </a:p>
        </p:txBody>
      </p:sp>
      <p:sp>
        <p:nvSpPr>
          <p:cNvPr name="TextBox 27" id="27"/>
          <p:cNvSpPr txBox="true"/>
          <p:nvPr/>
        </p:nvSpPr>
        <p:spPr>
          <a:xfrm rot="0">
            <a:off x="7859793" y="4509046"/>
            <a:ext cx="3315397" cy="439674"/>
          </a:xfrm>
          <a:prstGeom prst="rect">
            <a:avLst/>
          </a:prstGeom>
        </p:spPr>
        <p:txBody>
          <a:bodyPr anchor="t" rtlCol="false" tIns="0" lIns="0" bIns="0" rIns="0">
            <a:spAutoFit/>
          </a:bodyPr>
          <a:lstStyle/>
          <a:p>
            <a:pPr algn="l">
              <a:lnSpc>
                <a:spcPts val="3407"/>
              </a:lnSpc>
            </a:pPr>
            <a:r>
              <a:rPr lang="en-US" sz="2662" b="true">
                <a:solidFill>
                  <a:srgbClr val="000000"/>
                </a:solidFill>
                <a:latin typeface="Arimo Bold"/>
                <a:ea typeface="Arimo Bold"/>
                <a:cs typeface="Arimo Bold"/>
                <a:sym typeface="Arimo Bold"/>
              </a:rPr>
              <a:t>Attention Heatmaps</a:t>
            </a:r>
          </a:p>
        </p:txBody>
      </p:sp>
      <p:sp>
        <p:nvSpPr>
          <p:cNvPr name="TextBox 28" id="28"/>
          <p:cNvSpPr txBox="true"/>
          <p:nvPr/>
        </p:nvSpPr>
        <p:spPr>
          <a:xfrm rot="0">
            <a:off x="7726443" y="5162334"/>
            <a:ext cx="9897859" cy="1061998"/>
          </a:xfrm>
          <a:prstGeom prst="rect">
            <a:avLst/>
          </a:prstGeom>
        </p:spPr>
        <p:txBody>
          <a:bodyPr anchor="t" rtlCol="false" tIns="0" lIns="0" bIns="0" rIns="0">
            <a:spAutoFit/>
          </a:bodyPr>
          <a:lstStyle/>
          <a:p>
            <a:pPr algn="l">
              <a:lnSpc>
                <a:spcPts val="2851"/>
              </a:lnSpc>
            </a:pPr>
            <a:r>
              <a:rPr lang="en-US" sz="1782">
                <a:solidFill>
                  <a:srgbClr val="504C49"/>
                </a:solidFill>
                <a:latin typeface="Source Han Sans JP"/>
                <a:ea typeface="Source Han Sans JP"/>
                <a:cs typeface="Source Han Sans JP"/>
                <a:sym typeface="Source Han Sans JP"/>
              </a:rPr>
              <a:t>For </a:t>
            </a:r>
            <a:r>
              <a:rPr lang="en-US" sz="1782" b="true">
                <a:solidFill>
                  <a:srgbClr val="504C49"/>
                </a:solidFill>
                <a:latin typeface="Source Han Sans JP Bold"/>
                <a:ea typeface="Source Han Sans JP Bold"/>
                <a:cs typeface="Source Han Sans JP Bold"/>
                <a:sym typeface="Source Han Sans JP Bold"/>
              </a:rPr>
              <a:t>Transformer models like BERT, we generate attention heatmaps.</a:t>
            </a:r>
            <a:r>
              <a:rPr lang="en-US" sz="1782">
                <a:solidFill>
                  <a:srgbClr val="504C49"/>
                </a:solidFill>
                <a:latin typeface="Source Han Sans JP"/>
                <a:ea typeface="Source Han Sans JP"/>
                <a:cs typeface="Source Han Sans JP"/>
                <a:sym typeface="Source Han Sans JP"/>
              </a:rPr>
              <a:t> </a:t>
            </a:r>
            <a:r>
              <a:rPr lang="en-US" sz="1782" u="sng">
                <a:solidFill>
                  <a:srgbClr val="F44444"/>
                </a:solidFill>
                <a:latin typeface="Source Han Sans JP"/>
                <a:ea typeface="Source Han Sans JP"/>
                <a:cs typeface="Source Han Sans JP"/>
                <a:sym typeface="Source Han Sans JP"/>
              </a:rPr>
              <a:t>These visual representations highlight which words or tokens the model "focused" on when making its classification,</a:t>
            </a:r>
            <a:r>
              <a:rPr lang="en-US" sz="1782">
                <a:solidFill>
                  <a:srgbClr val="504C49"/>
                </a:solidFill>
                <a:latin typeface="Source Han Sans JP"/>
                <a:ea typeface="Source Han Sans JP"/>
                <a:cs typeface="Source Han Sans JP"/>
                <a:sym typeface="Source Han Sans JP"/>
              </a:rPr>
              <a:t> providing intuitive insights into the model's decision-making process.</a:t>
            </a:r>
          </a:p>
        </p:txBody>
      </p:sp>
      <p:grpSp>
        <p:nvGrpSpPr>
          <p:cNvPr name="Group 29" id="29"/>
          <p:cNvGrpSpPr/>
          <p:nvPr/>
        </p:nvGrpSpPr>
        <p:grpSpPr>
          <a:xfrm rot="0">
            <a:off x="9352955" y="6570017"/>
            <a:ext cx="8290471" cy="1795165"/>
            <a:chOff x="0" y="0"/>
            <a:chExt cx="11053962" cy="2393553"/>
          </a:xfrm>
        </p:grpSpPr>
        <p:sp>
          <p:nvSpPr>
            <p:cNvPr name="Freeform 30" id="30"/>
            <p:cNvSpPr/>
            <p:nvPr/>
          </p:nvSpPr>
          <p:spPr>
            <a:xfrm flipH="false" flipV="false" rot="0">
              <a:off x="0" y="0"/>
              <a:ext cx="11053952" cy="2393569"/>
            </a:xfrm>
            <a:custGeom>
              <a:avLst/>
              <a:gdLst/>
              <a:ahLst/>
              <a:cxnLst/>
              <a:rect r="r" b="b" t="t" l="l"/>
              <a:pathLst>
                <a:path h="2393569" w="11053952">
                  <a:moveTo>
                    <a:pt x="0" y="121920"/>
                  </a:moveTo>
                  <a:cubicBezTo>
                    <a:pt x="0" y="54610"/>
                    <a:pt x="54610" y="0"/>
                    <a:pt x="121920" y="0"/>
                  </a:cubicBezTo>
                  <a:lnTo>
                    <a:pt x="10932033" y="0"/>
                  </a:lnTo>
                  <a:cubicBezTo>
                    <a:pt x="10999343" y="0"/>
                    <a:pt x="11053952" y="54610"/>
                    <a:pt x="11053952" y="121920"/>
                  </a:cubicBezTo>
                  <a:lnTo>
                    <a:pt x="11053952" y="2271649"/>
                  </a:lnTo>
                  <a:cubicBezTo>
                    <a:pt x="11053952" y="2338959"/>
                    <a:pt x="10999343" y="2393569"/>
                    <a:pt x="10932033" y="2393569"/>
                  </a:cubicBezTo>
                  <a:lnTo>
                    <a:pt x="121920" y="2393569"/>
                  </a:lnTo>
                  <a:cubicBezTo>
                    <a:pt x="54610" y="2393569"/>
                    <a:pt x="0" y="2338959"/>
                    <a:pt x="0" y="2271649"/>
                  </a:cubicBezTo>
                  <a:close/>
                </a:path>
              </a:pathLst>
            </a:custGeom>
            <a:solidFill>
              <a:srgbClr val="EFEFEF"/>
            </a:solidFill>
          </p:spPr>
        </p:sp>
      </p:grpSp>
      <p:grpSp>
        <p:nvGrpSpPr>
          <p:cNvPr name="Group 31" id="31"/>
          <p:cNvGrpSpPr/>
          <p:nvPr/>
        </p:nvGrpSpPr>
        <p:grpSpPr>
          <a:xfrm rot="0">
            <a:off x="9333831" y="6861721"/>
            <a:ext cx="8290471" cy="76200"/>
            <a:chOff x="0" y="0"/>
            <a:chExt cx="11053962" cy="101600"/>
          </a:xfrm>
        </p:grpSpPr>
        <p:sp>
          <p:nvSpPr>
            <p:cNvPr name="Freeform 32" id="32"/>
            <p:cNvSpPr/>
            <p:nvPr/>
          </p:nvSpPr>
          <p:spPr>
            <a:xfrm flipH="false" flipV="false" rot="0">
              <a:off x="0" y="0"/>
              <a:ext cx="11054080" cy="101600"/>
            </a:xfrm>
            <a:custGeom>
              <a:avLst/>
              <a:gdLst/>
              <a:ahLst/>
              <a:cxnLst/>
              <a:rect r="r" b="b" t="t" l="l"/>
              <a:pathLst>
                <a:path h="101600" w="11054080">
                  <a:moveTo>
                    <a:pt x="0" y="32766"/>
                  </a:moveTo>
                  <a:cubicBezTo>
                    <a:pt x="0" y="14605"/>
                    <a:pt x="14605" y="0"/>
                    <a:pt x="32766" y="0"/>
                  </a:cubicBezTo>
                  <a:lnTo>
                    <a:pt x="11021314" y="0"/>
                  </a:lnTo>
                  <a:cubicBezTo>
                    <a:pt x="11039348" y="0"/>
                    <a:pt x="11054080" y="14605"/>
                    <a:pt x="11054080" y="32766"/>
                  </a:cubicBezTo>
                  <a:lnTo>
                    <a:pt x="11054080" y="68834"/>
                  </a:lnTo>
                  <a:cubicBezTo>
                    <a:pt x="11054080" y="86868"/>
                    <a:pt x="11039475" y="101600"/>
                    <a:pt x="11021314" y="101600"/>
                  </a:cubicBezTo>
                  <a:lnTo>
                    <a:pt x="32766" y="101600"/>
                  </a:lnTo>
                  <a:cubicBezTo>
                    <a:pt x="14605" y="101600"/>
                    <a:pt x="0" y="86995"/>
                    <a:pt x="0" y="68834"/>
                  </a:cubicBezTo>
                  <a:close/>
                </a:path>
              </a:pathLst>
            </a:custGeom>
            <a:solidFill>
              <a:srgbClr val="3E2513"/>
            </a:solidFill>
          </p:spPr>
        </p:sp>
      </p:grpSp>
      <p:grpSp>
        <p:nvGrpSpPr>
          <p:cNvPr name="Group 33" id="33"/>
          <p:cNvGrpSpPr/>
          <p:nvPr/>
        </p:nvGrpSpPr>
        <p:grpSpPr>
          <a:xfrm rot="0">
            <a:off x="13233797" y="6627167"/>
            <a:ext cx="490538" cy="490538"/>
            <a:chOff x="0" y="0"/>
            <a:chExt cx="654050" cy="654050"/>
          </a:xfrm>
        </p:grpSpPr>
        <p:sp>
          <p:nvSpPr>
            <p:cNvPr name="Freeform 34" id="34"/>
            <p:cNvSpPr/>
            <p:nvPr/>
          </p:nvSpPr>
          <p:spPr>
            <a:xfrm flipH="false" flipV="false" rot="0">
              <a:off x="0" y="0"/>
              <a:ext cx="654050" cy="654050"/>
            </a:xfrm>
            <a:custGeom>
              <a:avLst/>
              <a:gdLst/>
              <a:ahLst/>
              <a:cxnLst/>
              <a:rect r="r" b="b" t="t" l="l"/>
              <a:pathLst>
                <a:path h="654050" w="654050">
                  <a:moveTo>
                    <a:pt x="0" y="327025"/>
                  </a:moveTo>
                  <a:cubicBezTo>
                    <a:pt x="0" y="146431"/>
                    <a:pt x="146431" y="0"/>
                    <a:pt x="327025" y="0"/>
                  </a:cubicBezTo>
                  <a:cubicBezTo>
                    <a:pt x="507619" y="0"/>
                    <a:pt x="654050" y="146431"/>
                    <a:pt x="654050" y="327025"/>
                  </a:cubicBezTo>
                  <a:cubicBezTo>
                    <a:pt x="654050" y="507619"/>
                    <a:pt x="507619" y="654050"/>
                    <a:pt x="327025" y="654050"/>
                  </a:cubicBezTo>
                  <a:cubicBezTo>
                    <a:pt x="146431" y="654050"/>
                    <a:pt x="0" y="507619"/>
                    <a:pt x="0" y="327025"/>
                  </a:cubicBezTo>
                  <a:close/>
                </a:path>
              </a:pathLst>
            </a:custGeom>
            <a:solidFill>
              <a:srgbClr val="3E2513"/>
            </a:solidFill>
          </p:spPr>
        </p:sp>
      </p:grpSp>
      <p:sp>
        <p:nvSpPr>
          <p:cNvPr name="TextBox 35" id="35"/>
          <p:cNvSpPr txBox="true"/>
          <p:nvPr/>
        </p:nvSpPr>
        <p:spPr>
          <a:xfrm rot="0">
            <a:off x="13380989" y="6700986"/>
            <a:ext cx="196155" cy="321469"/>
          </a:xfrm>
          <a:prstGeom prst="rect">
            <a:avLst/>
          </a:prstGeom>
        </p:spPr>
        <p:txBody>
          <a:bodyPr anchor="t" rtlCol="false" tIns="0" lIns="0" bIns="0" rIns="0">
            <a:spAutoFit/>
          </a:bodyPr>
          <a:lstStyle/>
          <a:p>
            <a:pPr algn="l">
              <a:lnSpc>
                <a:spcPts val="2437"/>
              </a:lnSpc>
            </a:pPr>
            <a:r>
              <a:rPr lang="en-US" sz="1500">
                <a:solidFill>
                  <a:srgbClr val="FFFFFF"/>
                </a:solidFill>
                <a:latin typeface="Arimo"/>
                <a:ea typeface="Arimo"/>
                <a:cs typeface="Arimo"/>
                <a:sym typeface="Arimo"/>
              </a:rPr>
              <a:t>3</a:t>
            </a:r>
          </a:p>
        </p:txBody>
      </p:sp>
      <p:sp>
        <p:nvSpPr>
          <p:cNvPr name="TextBox 36" id="36"/>
          <p:cNvSpPr txBox="true"/>
          <p:nvPr/>
        </p:nvSpPr>
        <p:spPr>
          <a:xfrm rot="0">
            <a:off x="7859793" y="7179618"/>
            <a:ext cx="3957191" cy="439674"/>
          </a:xfrm>
          <a:prstGeom prst="rect">
            <a:avLst/>
          </a:prstGeom>
        </p:spPr>
        <p:txBody>
          <a:bodyPr anchor="t" rtlCol="false" tIns="0" lIns="0" bIns="0" rIns="0">
            <a:spAutoFit/>
          </a:bodyPr>
          <a:lstStyle/>
          <a:p>
            <a:pPr algn="l">
              <a:lnSpc>
                <a:spcPts val="3407"/>
              </a:lnSpc>
            </a:pPr>
            <a:r>
              <a:rPr lang="en-US" sz="2662" b="true">
                <a:solidFill>
                  <a:srgbClr val="1D1D1B"/>
                </a:solidFill>
                <a:latin typeface="Arimo Bold"/>
                <a:ea typeface="Arimo Bold"/>
                <a:cs typeface="Arimo Bold"/>
                <a:sym typeface="Arimo Bold"/>
              </a:rPr>
              <a:t>Model Interpretability</a:t>
            </a:r>
          </a:p>
        </p:txBody>
      </p:sp>
      <p:sp>
        <p:nvSpPr>
          <p:cNvPr name="TextBox 37" id="37"/>
          <p:cNvSpPr txBox="true"/>
          <p:nvPr/>
        </p:nvSpPr>
        <p:spPr>
          <a:xfrm rot="0">
            <a:off x="7952662" y="7793790"/>
            <a:ext cx="9671640" cy="930910"/>
          </a:xfrm>
          <a:prstGeom prst="rect">
            <a:avLst/>
          </a:prstGeom>
        </p:spPr>
        <p:txBody>
          <a:bodyPr anchor="t" rtlCol="false" tIns="0" lIns="0" bIns="0" rIns="0">
            <a:spAutoFit/>
          </a:bodyPr>
          <a:lstStyle/>
          <a:p>
            <a:pPr algn="l">
              <a:lnSpc>
                <a:spcPts val="2479"/>
              </a:lnSpc>
            </a:pPr>
            <a:r>
              <a:rPr lang="en-US" sz="1549">
                <a:solidFill>
                  <a:srgbClr val="504C49"/>
                </a:solidFill>
                <a:latin typeface="Source Han Sans JP"/>
                <a:ea typeface="Source Han Sans JP"/>
                <a:cs typeface="Source Han Sans JP"/>
                <a:sym typeface="Source Han Sans JP"/>
              </a:rPr>
              <a:t>By </a:t>
            </a:r>
            <a:r>
              <a:rPr lang="en-US" sz="1549" u="sng">
                <a:solidFill>
                  <a:srgbClr val="504C49"/>
                </a:solidFill>
                <a:latin typeface="Source Han Sans JP"/>
                <a:ea typeface="Source Han Sans JP"/>
                <a:cs typeface="Source Han Sans JP"/>
                <a:sym typeface="Source Han Sans JP"/>
              </a:rPr>
              <a:t>implementing XAI</a:t>
            </a:r>
            <a:r>
              <a:rPr lang="en-US" sz="1549">
                <a:solidFill>
                  <a:srgbClr val="504C49"/>
                </a:solidFill>
                <a:latin typeface="Source Han Sans JP"/>
                <a:ea typeface="Source Han Sans JP"/>
                <a:cs typeface="Source Han Sans JP"/>
                <a:sym typeface="Source Han Sans JP"/>
              </a:rPr>
              <a:t>, our framework transforms from a black-box system into a </a:t>
            </a:r>
            <a:r>
              <a:rPr lang="en-US" sz="1549" u="sng">
                <a:solidFill>
                  <a:srgbClr val="504C49"/>
                </a:solidFill>
                <a:latin typeface="Source Han Sans JP"/>
                <a:ea typeface="Source Han Sans JP"/>
                <a:cs typeface="Source Han Sans JP"/>
                <a:sym typeface="Source Han Sans JP"/>
              </a:rPr>
              <a:t>transparent, understandable tool.</a:t>
            </a:r>
            <a:r>
              <a:rPr lang="en-US" sz="1549">
                <a:solidFill>
                  <a:srgbClr val="504C49"/>
                </a:solidFill>
                <a:latin typeface="Source Han Sans JP"/>
                <a:ea typeface="Source Han Sans JP"/>
                <a:cs typeface="Source Han Sans JP"/>
                <a:sym typeface="Source Han Sans JP"/>
              </a:rPr>
              <a:t> This is crucial for research credibility and for users to trust the credibility scores provided.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DAGwxBbDqDo</dc:identifier>
  <dcterms:modified xsi:type="dcterms:W3CDTF">2011-08-01T06:04:30Z</dcterms:modified>
  <cp:revision>1</cp:revision>
  <dc:title>InfoTrust.pptx</dc:title>
</cp:coreProperties>
</file>

<file path=docProps/thumbnail.jpeg>
</file>